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301" r:id="rId2"/>
    <p:sldId id="264" r:id="rId3"/>
    <p:sldId id="521" r:id="rId4"/>
    <p:sldId id="515" r:id="rId5"/>
    <p:sldId id="616" r:id="rId6"/>
    <p:sldId id="617" r:id="rId7"/>
    <p:sldId id="618" r:id="rId8"/>
    <p:sldId id="619" r:id="rId9"/>
    <p:sldId id="704" r:id="rId10"/>
    <p:sldId id="705" r:id="rId11"/>
    <p:sldId id="706" r:id="rId12"/>
    <p:sldId id="707" r:id="rId13"/>
    <p:sldId id="708" r:id="rId14"/>
    <p:sldId id="709" r:id="rId15"/>
    <p:sldId id="710" r:id="rId16"/>
    <p:sldId id="711" r:id="rId17"/>
    <p:sldId id="712" r:id="rId18"/>
    <p:sldId id="713" r:id="rId19"/>
    <p:sldId id="714" r:id="rId20"/>
    <p:sldId id="781" r:id="rId21"/>
    <p:sldId id="782" r:id="rId22"/>
    <p:sldId id="783" r:id="rId23"/>
    <p:sldId id="784" r:id="rId24"/>
    <p:sldId id="785" r:id="rId25"/>
    <p:sldId id="786" r:id="rId26"/>
    <p:sldId id="787" r:id="rId27"/>
    <p:sldId id="788" r:id="rId28"/>
    <p:sldId id="789" r:id="rId29"/>
    <p:sldId id="790" r:id="rId30"/>
    <p:sldId id="791" r:id="rId31"/>
    <p:sldId id="792" r:id="rId32"/>
    <p:sldId id="793" r:id="rId33"/>
    <p:sldId id="794" r:id="rId34"/>
    <p:sldId id="795" r:id="rId35"/>
    <p:sldId id="796" r:id="rId36"/>
    <p:sldId id="797" r:id="rId37"/>
    <p:sldId id="798" r:id="rId38"/>
    <p:sldId id="799" r:id="rId39"/>
    <p:sldId id="800" r:id="rId40"/>
    <p:sldId id="801" r:id="rId41"/>
    <p:sldId id="802" r:id="rId42"/>
    <p:sldId id="803" r:id="rId43"/>
    <p:sldId id="804" r:id="rId44"/>
    <p:sldId id="805" r:id="rId45"/>
    <p:sldId id="806" r:id="rId46"/>
    <p:sldId id="807" r:id="rId47"/>
    <p:sldId id="808" r:id="rId48"/>
    <p:sldId id="809" r:id="rId49"/>
    <p:sldId id="810" r:id="rId50"/>
    <p:sldId id="811" r:id="rId51"/>
    <p:sldId id="812" r:id="rId52"/>
    <p:sldId id="813" r:id="rId53"/>
    <p:sldId id="814" r:id="rId54"/>
    <p:sldId id="815" r:id="rId55"/>
    <p:sldId id="816" r:id="rId56"/>
    <p:sldId id="817" r:id="rId57"/>
    <p:sldId id="818" r:id="rId58"/>
    <p:sldId id="819" r:id="rId59"/>
    <p:sldId id="820" r:id="rId60"/>
    <p:sldId id="821" r:id="rId61"/>
    <p:sldId id="822" r:id="rId62"/>
    <p:sldId id="823" r:id="rId63"/>
    <p:sldId id="824" r:id="rId64"/>
    <p:sldId id="825" r:id="rId65"/>
    <p:sldId id="826" r:id="rId66"/>
    <p:sldId id="827" r:id="rId67"/>
    <p:sldId id="828" r:id="rId68"/>
    <p:sldId id="829" r:id="rId69"/>
    <p:sldId id="831" r:id="rId70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12/04/2021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84.png"/><Relationship Id="rId3" Type="http://schemas.openxmlformats.org/officeDocument/2006/relationships/image" Target="../media/image67.png"/><Relationship Id="rId21" Type="http://schemas.openxmlformats.org/officeDocument/2006/relationships/image" Target="../media/image8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83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8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88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89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9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90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93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92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95.png"/><Relationship Id="rId3" Type="http://schemas.openxmlformats.org/officeDocument/2006/relationships/image" Target="../media/image67.png"/><Relationship Id="rId21" Type="http://schemas.openxmlformats.org/officeDocument/2006/relationships/image" Target="../media/image98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94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96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99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0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2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3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6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04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0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0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15.png"/><Relationship Id="rId3" Type="http://schemas.openxmlformats.org/officeDocument/2006/relationships/image" Target="../media/image67.png"/><Relationship Id="rId21" Type="http://schemas.openxmlformats.org/officeDocument/2006/relationships/image" Target="../media/image118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14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16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Relationship Id="rId22" Type="http://schemas.openxmlformats.org/officeDocument/2006/relationships/image" Target="../media/image11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1.png"/><Relationship Id="rId3" Type="http://schemas.openxmlformats.org/officeDocument/2006/relationships/image" Target="../media/image67.png"/><Relationship Id="rId21" Type="http://schemas.openxmlformats.org/officeDocument/2006/relationships/image" Target="../media/image118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0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16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Relationship Id="rId22" Type="http://schemas.openxmlformats.org/officeDocument/2006/relationships/image" Target="../media/image11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2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3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7.png"/><Relationship Id="rId3" Type="http://schemas.openxmlformats.org/officeDocument/2006/relationships/image" Target="../media/image66.png"/><Relationship Id="rId7" Type="http://schemas.openxmlformats.org/officeDocument/2006/relationships/image" Target="../media/image71.png"/><Relationship Id="rId12" Type="http://schemas.openxmlformats.org/officeDocument/2006/relationships/image" Target="../media/image74.png"/><Relationship Id="rId17" Type="http://schemas.openxmlformats.org/officeDocument/2006/relationships/image" Target="../media/image80.png"/><Relationship Id="rId2" Type="http://schemas.openxmlformats.org/officeDocument/2006/relationships/image" Target="../media/image124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5.png"/><Relationship Id="rId5" Type="http://schemas.openxmlformats.org/officeDocument/2006/relationships/image" Target="../media/image68.png"/><Relationship Id="rId15" Type="http://schemas.openxmlformats.org/officeDocument/2006/relationships/image" Target="../media/image79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3.png"/><Relationship Id="rId1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5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2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8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5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2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9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5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2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9.png"/><Relationship Id="rId3" Type="http://schemas.openxmlformats.org/officeDocument/2006/relationships/image" Target="../media/image67.png"/><Relationship Id="rId21" Type="http://schemas.openxmlformats.org/officeDocument/2006/relationships/image" Target="../media/image131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5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2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29.png"/><Relationship Id="rId3" Type="http://schemas.openxmlformats.org/officeDocument/2006/relationships/image" Target="../media/image67.png"/><Relationship Id="rId21" Type="http://schemas.openxmlformats.org/officeDocument/2006/relationships/image" Target="../media/image132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25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27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35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34.png"/><Relationship Id="rId2" Type="http://schemas.openxmlformats.org/officeDocument/2006/relationships/image" Target="../media/image133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36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35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34.png"/><Relationship Id="rId2" Type="http://schemas.openxmlformats.org/officeDocument/2006/relationships/image" Target="../media/image138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36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35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34.png"/><Relationship Id="rId2" Type="http://schemas.openxmlformats.org/officeDocument/2006/relationships/image" Target="../media/image138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36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41.png"/><Relationship Id="rId3" Type="http://schemas.openxmlformats.org/officeDocument/2006/relationships/image" Target="../media/image66.png"/><Relationship Id="rId21" Type="http://schemas.openxmlformats.org/officeDocument/2006/relationships/image" Target="../media/image143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40.png"/><Relationship Id="rId2" Type="http://schemas.openxmlformats.org/officeDocument/2006/relationships/image" Target="../media/image139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145.png"/><Relationship Id="rId10" Type="http://schemas.openxmlformats.org/officeDocument/2006/relationships/image" Target="../media/image75.png"/><Relationship Id="rId19" Type="http://schemas.openxmlformats.org/officeDocument/2006/relationships/image" Target="../media/image14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Relationship Id="rId22" Type="http://schemas.openxmlformats.org/officeDocument/2006/relationships/image" Target="../media/image14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41.png"/><Relationship Id="rId3" Type="http://schemas.openxmlformats.org/officeDocument/2006/relationships/image" Target="../media/image66.png"/><Relationship Id="rId21" Type="http://schemas.openxmlformats.org/officeDocument/2006/relationships/image" Target="../media/image143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40.png"/><Relationship Id="rId2" Type="http://schemas.openxmlformats.org/officeDocument/2006/relationships/image" Target="../media/image139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145.png"/><Relationship Id="rId10" Type="http://schemas.openxmlformats.org/officeDocument/2006/relationships/image" Target="../media/image75.png"/><Relationship Id="rId19" Type="http://schemas.openxmlformats.org/officeDocument/2006/relationships/image" Target="../media/image14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Relationship Id="rId22" Type="http://schemas.openxmlformats.org/officeDocument/2006/relationships/image" Target="../media/image14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41.png"/><Relationship Id="rId3" Type="http://schemas.openxmlformats.org/officeDocument/2006/relationships/image" Target="../media/image66.png"/><Relationship Id="rId21" Type="http://schemas.openxmlformats.org/officeDocument/2006/relationships/image" Target="../media/image143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40.png"/><Relationship Id="rId2" Type="http://schemas.openxmlformats.org/officeDocument/2006/relationships/image" Target="../media/image139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24" Type="http://schemas.openxmlformats.org/officeDocument/2006/relationships/image" Target="../media/image146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145.png"/><Relationship Id="rId10" Type="http://schemas.openxmlformats.org/officeDocument/2006/relationships/image" Target="../media/image75.png"/><Relationship Id="rId19" Type="http://schemas.openxmlformats.org/officeDocument/2006/relationships/image" Target="../media/image14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Relationship Id="rId22" Type="http://schemas.openxmlformats.org/officeDocument/2006/relationships/image" Target="../media/image14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18" Type="http://schemas.openxmlformats.org/officeDocument/2006/relationships/image" Target="../media/image148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47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18" Type="http://schemas.openxmlformats.org/officeDocument/2006/relationships/image" Target="../media/image148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47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21" Type="http://schemas.openxmlformats.org/officeDocument/2006/relationships/image" Target="../media/image46.png"/><Relationship Id="rId7" Type="http://schemas.openxmlformats.org/officeDocument/2006/relationships/image" Target="../media/image21.png"/><Relationship Id="rId12" Type="http://schemas.openxmlformats.org/officeDocument/2006/relationships/image" Target="../media/image39.png"/><Relationship Id="rId17" Type="http://schemas.openxmlformats.org/officeDocument/2006/relationships/image" Target="../media/image20.png"/><Relationship Id="rId2" Type="http://schemas.openxmlformats.org/officeDocument/2006/relationships/image" Target="../media/image30.png"/><Relationship Id="rId16" Type="http://schemas.openxmlformats.org/officeDocument/2006/relationships/image" Target="../media/image43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18" Type="http://schemas.openxmlformats.org/officeDocument/2006/relationships/image" Target="../media/image148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47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19" Type="http://schemas.openxmlformats.org/officeDocument/2006/relationships/image" Target="../media/image149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18" Type="http://schemas.openxmlformats.org/officeDocument/2006/relationships/image" Target="../media/image151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0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18" Type="http://schemas.openxmlformats.org/officeDocument/2006/relationships/image" Target="../media/image151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2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3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4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5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156.png"/><Relationship Id="rId2" Type="http://schemas.openxmlformats.org/officeDocument/2006/relationships/image" Target="../media/image66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41.png"/><Relationship Id="rId3" Type="http://schemas.openxmlformats.org/officeDocument/2006/relationships/image" Target="../media/image66.png"/><Relationship Id="rId21" Type="http://schemas.openxmlformats.org/officeDocument/2006/relationships/image" Target="../media/image143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40.png"/><Relationship Id="rId2" Type="http://schemas.openxmlformats.org/officeDocument/2006/relationships/image" Target="../media/image139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4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159.png"/><Relationship Id="rId3" Type="http://schemas.openxmlformats.org/officeDocument/2006/relationships/image" Target="../media/image66.png"/><Relationship Id="rId21" Type="http://schemas.openxmlformats.org/officeDocument/2006/relationships/image" Target="../media/image161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158.png"/><Relationship Id="rId2" Type="http://schemas.openxmlformats.org/officeDocument/2006/relationships/image" Target="../media/image157.png"/><Relationship Id="rId16" Type="http://schemas.openxmlformats.org/officeDocument/2006/relationships/image" Target="../media/image80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160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31.png"/><Relationship Id="rId21" Type="http://schemas.openxmlformats.org/officeDocument/2006/relationships/image" Target="../media/image46.png"/><Relationship Id="rId7" Type="http://schemas.openxmlformats.org/officeDocument/2006/relationships/image" Target="../media/image21.png"/><Relationship Id="rId12" Type="http://schemas.openxmlformats.org/officeDocument/2006/relationships/image" Target="../media/image39.png"/><Relationship Id="rId17" Type="http://schemas.openxmlformats.org/officeDocument/2006/relationships/image" Target="../media/image49.png"/><Relationship Id="rId2" Type="http://schemas.openxmlformats.org/officeDocument/2006/relationships/image" Target="../media/image30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24" Type="http://schemas.openxmlformats.org/officeDocument/2006/relationships/image" Target="../media/image54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3.png"/><Relationship Id="rId10" Type="http://schemas.openxmlformats.org/officeDocument/2006/relationships/image" Target="../media/image37.png"/><Relationship Id="rId19" Type="http://schemas.openxmlformats.org/officeDocument/2006/relationships/image" Target="../media/image51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image" Target="../media/image17.png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16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47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4" Type="http://schemas.openxmlformats.org/officeDocument/2006/relationships/image" Target="../media/image18.png"/><Relationship Id="rId9" Type="http://schemas.openxmlformats.org/officeDocument/2006/relationships/image" Target="../media/image52.png"/><Relationship Id="rId1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 dirty="0">
                <a:solidFill>
                  <a:srgbClr val="00B0F0"/>
                </a:solidFill>
              </a:rPr>
              <a:t>Lecture 19: </a:t>
            </a:r>
          </a:p>
          <a:p>
            <a:r>
              <a:rPr lang="en-QA" sz="2800" b="1" dirty="0">
                <a:solidFill>
                  <a:srgbClr val="00B0F0"/>
                </a:solidFill>
              </a:rPr>
              <a:t>Deep Learning – Part I</a:t>
            </a:r>
          </a:p>
          <a:p>
            <a:endParaRPr lang="en-QA" sz="2800" dirty="0"/>
          </a:p>
          <a:p>
            <a:r>
              <a:rPr lang="en-QA" sz="2800" dirty="0"/>
              <a:t>April 05, 2021</a:t>
            </a:r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67F2986E-F424-3C44-810E-92AC6F493D11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27E0989-62AD-5747-9258-5FAF519B19C4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2D98ECA-A4E0-9F42-A21A-868540288C79}"/>
              </a:ext>
            </a:extLst>
          </p:cNvPr>
          <p:cNvSpPr txBox="1"/>
          <p:nvPr/>
        </p:nvSpPr>
        <p:spPr>
          <a:xfrm>
            <a:off x="4326192" y="2699529"/>
            <a:ext cx="486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>
                <a:solidFill>
                  <a:srgbClr val="00B0F0"/>
                </a:solidFill>
              </a:rPr>
              <a:t>To indicate that this activation, </a:t>
            </a:r>
            <a:r>
              <a:rPr lang="en-QA" sz="2000" b="1" i="1" dirty="0">
                <a:solidFill>
                  <a:srgbClr val="00B0F0"/>
                </a:solidFill>
              </a:rPr>
              <a:t>a</a:t>
            </a:r>
            <a:r>
              <a:rPr lang="en-QA" sz="2000" dirty="0">
                <a:solidFill>
                  <a:srgbClr val="00B0F0"/>
                </a:solidFill>
              </a:rPr>
              <a:t>, is in layer 1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9090DF0E-85E9-BB46-AF63-625E51EB8BDA}"/>
              </a:ext>
            </a:extLst>
          </p:cNvPr>
          <p:cNvSpPr/>
          <p:nvPr/>
        </p:nvSpPr>
        <p:spPr>
          <a:xfrm>
            <a:off x="3334530" y="2948709"/>
            <a:ext cx="252000" cy="216000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33" name="Curved Connector 132">
            <a:extLst>
              <a:ext uri="{FF2B5EF4-FFF2-40B4-BE49-F238E27FC236}">
                <a16:creationId xmlns:a16="http://schemas.microsoft.com/office/drawing/2014/main" id="{1DED1DED-9EBB-A045-BB42-659F990FC144}"/>
              </a:ext>
            </a:extLst>
          </p:cNvPr>
          <p:cNvCxnSpPr>
            <a:cxnSpLocks/>
            <a:stCxn id="132" idx="3"/>
          </p:cNvCxnSpPr>
          <p:nvPr/>
        </p:nvCxnSpPr>
        <p:spPr>
          <a:xfrm flipV="1">
            <a:off x="3586530" y="2899719"/>
            <a:ext cx="739662" cy="156990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3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7E48F2-CAFB-F948-8C22-A5D2BB0647DC}"/>
              </a:ext>
            </a:extLst>
          </p:cNvPr>
          <p:cNvCxnSpPr>
            <a:cxnSpLocks/>
            <a:stCxn id="50" idx="3"/>
            <a:endCxn id="96" idx="2"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2924A16-D117-384C-8B24-633E91D4B394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CA0CD7F-725F-5044-B703-CC5A387A80A9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67F2986E-F424-3C44-810E-92AC6F493D11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27E0989-62AD-5747-9258-5FAF519B19C4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111118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78EA68A-C64E-774E-BC4A-4241936A44AB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117FE5-4A22-3245-B4C5-1BC035E8FE7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97843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D9E890B-7E4C-4F41-B983-109EEBD90E6F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A52FAD-9C9B-8447-BDD8-6E21D7E3BFDD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297184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86C536A-D385-EE45-87C0-AA66636C5E90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C5CEF79-9FF8-8143-888A-D860F6AAC6D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346100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9F1F7EA-81B4-524C-8D00-9FA20746E3CE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7A7485-8461-B748-886C-1939C5C60DF6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59BF1DD-A085-4D4E-AA9A-2AEC2FED396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1085402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E926343-2384-7241-A77E-FA9737B27C0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7D1F6-ED0F-FA4F-A977-FE658E8E6DEE}"/>
              </a:ext>
            </a:extLst>
          </p:cNvPr>
          <p:cNvSpPr txBox="1"/>
          <p:nvPr/>
        </p:nvSpPr>
        <p:spPr>
          <a:xfrm>
            <a:off x="4281321" y="6115809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Hidden layer with 4 neurons 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775C5305-A32F-EB49-9798-8D0221990CA0}"/>
              </a:ext>
            </a:extLst>
          </p:cNvPr>
          <p:cNvCxnSpPr>
            <a:stCxn id="79" idx="3"/>
            <a:endCxn id="3" idx="1"/>
          </p:cNvCxnSpPr>
          <p:nvPr/>
        </p:nvCxnSpPr>
        <p:spPr>
          <a:xfrm flipV="1">
            <a:off x="3643308" y="6300475"/>
            <a:ext cx="638013" cy="264994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F74BD27-1361-AB46-9519-CD186C312F24}"/>
              </a:ext>
            </a:extLst>
          </p:cNvPr>
          <p:cNvSpPr txBox="1"/>
          <p:nvPr/>
        </p:nvSpPr>
        <p:spPr>
          <a:xfrm>
            <a:off x="5751917" y="503533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Output layer </a:t>
            </a: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4F6C314B-CCBF-8740-9446-CFFC0C494B93}"/>
              </a:ext>
            </a:extLst>
          </p:cNvPr>
          <p:cNvCxnSpPr>
            <a:cxnSpLocks/>
          </p:cNvCxnSpPr>
          <p:nvPr/>
        </p:nvCxnSpPr>
        <p:spPr>
          <a:xfrm flipV="1">
            <a:off x="5112371" y="5212889"/>
            <a:ext cx="616462" cy="2608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2085C35-BEEB-6947-BB14-B49055A0C56A}"/>
              </a:ext>
            </a:extLst>
          </p:cNvPr>
          <p:cNvSpPr/>
          <p:nvPr/>
        </p:nvSpPr>
        <p:spPr>
          <a:xfrm>
            <a:off x="7916091" y="3429000"/>
            <a:ext cx="3304903" cy="26319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By convention, this neural network is said to have 2 layers (and not 3) since the input layer is typically not counted!</a:t>
            </a:r>
          </a:p>
        </p:txBody>
      </p:sp>
    </p:spTree>
    <p:extLst>
      <p:ext uri="{BB962C8B-B14F-4D97-AF65-F5344CB8AC3E}">
        <p14:creationId xmlns:p14="http://schemas.microsoft.com/office/powerpoint/2010/main" val="8096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E926343-2384-7241-A77E-FA9737B27C0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7D1F6-ED0F-FA4F-A977-FE658E8E6DEE}"/>
              </a:ext>
            </a:extLst>
          </p:cNvPr>
          <p:cNvSpPr txBox="1"/>
          <p:nvPr/>
        </p:nvSpPr>
        <p:spPr>
          <a:xfrm>
            <a:off x="4281321" y="6115809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Hidden layer with 4 neurons 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775C5305-A32F-EB49-9798-8D0221990CA0}"/>
              </a:ext>
            </a:extLst>
          </p:cNvPr>
          <p:cNvCxnSpPr>
            <a:stCxn id="79" idx="3"/>
            <a:endCxn id="3" idx="1"/>
          </p:cNvCxnSpPr>
          <p:nvPr/>
        </p:nvCxnSpPr>
        <p:spPr>
          <a:xfrm flipV="1">
            <a:off x="3643308" y="6300475"/>
            <a:ext cx="638013" cy="264994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F74BD27-1361-AB46-9519-CD186C312F24}"/>
              </a:ext>
            </a:extLst>
          </p:cNvPr>
          <p:cNvSpPr txBox="1"/>
          <p:nvPr/>
        </p:nvSpPr>
        <p:spPr>
          <a:xfrm>
            <a:off x="5751917" y="5035335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Output layer </a:t>
            </a: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4F6C314B-CCBF-8740-9446-CFFC0C494B93}"/>
              </a:ext>
            </a:extLst>
          </p:cNvPr>
          <p:cNvCxnSpPr>
            <a:cxnSpLocks/>
          </p:cNvCxnSpPr>
          <p:nvPr/>
        </p:nvCxnSpPr>
        <p:spPr>
          <a:xfrm flipV="1">
            <a:off x="5112371" y="5212889"/>
            <a:ext cx="616462" cy="2608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2085C35-BEEB-6947-BB14-B49055A0C56A}"/>
              </a:ext>
            </a:extLst>
          </p:cNvPr>
          <p:cNvSpPr/>
          <p:nvPr/>
        </p:nvSpPr>
        <p:spPr>
          <a:xfrm>
            <a:off x="7916091" y="3429000"/>
            <a:ext cx="3304903" cy="26319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Also, the more layers we add, the </a:t>
            </a:r>
            <a:r>
              <a:rPr lang="en-QA" sz="2400" b="1" i="1" dirty="0">
                <a:solidFill>
                  <a:schemeClr val="tx1"/>
                </a:solidFill>
              </a:rPr>
              <a:t>deeper</a:t>
            </a:r>
            <a:r>
              <a:rPr lang="en-QA" sz="2400" dirty="0">
                <a:solidFill>
                  <a:schemeClr val="tx1"/>
                </a:solidFill>
              </a:rPr>
              <a:t> the neural network becomes, giving rise to the concept of </a:t>
            </a:r>
            <a:br>
              <a:rPr lang="en-QA" sz="2400" dirty="0">
                <a:solidFill>
                  <a:schemeClr val="tx1"/>
                </a:solidFill>
              </a:rPr>
            </a:br>
            <a:r>
              <a:rPr lang="en-QA" sz="2400" b="1" i="1" dirty="0">
                <a:solidFill>
                  <a:schemeClr val="tx1"/>
                </a:solidFill>
              </a:rPr>
              <a:t>deep learning</a:t>
            </a:r>
            <a:r>
              <a:rPr lang="en-QA" sz="24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01470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E926343-2384-7241-A77E-FA9737B27C0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7D1F6-ED0F-FA4F-A977-FE658E8E6DEE}"/>
              </a:ext>
            </a:extLst>
          </p:cNvPr>
          <p:cNvSpPr txBox="1"/>
          <p:nvPr/>
        </p:nvSpPr>
        <p:spPr>
          <a:xfrm>
            <a:off x="4281321" y="6115809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Hidden layer with 4 neurons 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775C5305-A32F-EB49-9798-8D0221990CA0}"/>
              </a:ext>
            </a:extLst>
          </p:cNvPr>
          <p:cNvCxnSpPr>
            <a:stCxn id="79" idx="3"/>
            <a:endCxn id="3" idx="1"/>
          </p:cNvCxnSpPr>
          <p:nvPr/>
        </p:nvCxnSpPr>
        <p:spPr>
          <a:xfrm flipV="1">
            <a:off x="3643308" y="6300475"/>
            <a:ext cx="638013" cy="264994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F74BD27-1361-AB46-9519-CD186C312F24}"/>
              </a:ext>
            </a:extLst>
          </p:cNvPr>
          <p:cNvSpPr txBox="1"/>
          <p:nvPr/>
        </p:nvSpPr>
        <p:spPr>
          <a:xfrm>
            <a:off x="5751917" y="5035335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Output layer </a:t>
            </a: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4F6C314B-CCBF-8740-9446-CFFC0C494B93}"/>
              </a:ext>
            </a:extLst>
          </p:cNvPr>
          <p:cNvCxnSpPr>
            <a:cxnSpLocks/>
          </p:cNvCxnSpPr>
          <p:nvPr/>
        </p:nvCxnSpPr>
        <p:spPr>
          <a:xfrm flipV="1">
            <a:off x="5112371" y="5212889"/>
            <a:ext cx="616462" cy="2608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2085C35-BEEB-6947-BB14-B49055A0C56A}"/>
              </a:ext>
            </a:extLst>
          </p:cNvPr>
          <p:cNvSpPr/>
          <p:nvPr/>
        </p:nvSpPr>
        <p:spPr>
          <a:xfrm>
            <a:off x="7916091" y="3429000"/>
            <a:ext cx="3304903" cy="26319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Interestingly, neural networks </a:t>
            </a:r>
            <a:r>
              <a:rPr lang="en-QA" sz="2400" i="1" dirty="0">
                <a:solidFill>
                  <a:schemeClr val="tx1"/>
                </a:solidFill>
              </a:rPr>
              <a:t>learn</a:t>
            </a:r>
            <a:r>
              <a:rPr lang="en-QA" sz="2400" dirty="0">
                <a:solidFill>
                  <a:schemeClr val="tx1"/>
                </a:solidFill>
              </a:rPr>
              <a:t> their own features!</a:t>
            </a:r>
          </a:p>
        </p:txBody>
      </p:sp>
    </p:spTree>
    <p:extLst>
      <p:ext uri="{BB962C8B-B14F-4D97-AF65-F5344CB8AC3E}">
        <p14:creationId xmlns:p14="http://schemas.microsoft.com/office/powerpoint/2010/main" val="824518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2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3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4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8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9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2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7D1F6-ED0F-FA4F-A977-FE658E8E6DEE}"/>
              </a:ext>
            </a:extLst>
          </p:cNvPr>
          <p:cNvSpPr txBox="1"/>
          <p:nvPr/>
        </p:nvSpPr>
        <p:spPr>
          <a:xfrm>
            <a:off x="4281321" y="6115809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Hidden layer with 4 neurons 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775C5305-A32F-EB49-9798-8D0221990CA0}"/>
              </a:ext>
            </a:extLst>
          </p:cNvPr>
          <p:cNvCxnSpPr>
            <a:stCxn id="79" idx="3"/>
            <a:endCxn id="3" idx="1"/>
          </p:cNvCxnSpPr>
          <p:nvPr/>
        </p:nvCxnSpPr>
        <p:spPr>
          <a:xfrm flipV="1">
            <a:off x="3643308" y="6300475"/>
            <a:ext cx="638013" cy="264994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F74BD27-1361-AB46-9519-CD186C312F24}"/>
              </a:ext>
            </a:extLst>
          </p:cNvPr>
          <p:cNvSpPr txBox="1"/>
          <p:nvPr/>
        </p:nvSpPr>
        <p:spPr>
          <a:xfrm>
            <a:off x="5751917" y="5035335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Output layer </a:t>
            </a: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4F6C314B-CCBF-8740-9446-CFFC0C494B93}"/>
              </a:ext>
            </a:extLst>
          </p:cNvPr>
          <p:cNvCxnSpPr>
            <a:cxnSpLocks/>
          </p:cNvCxnSpPr>
          <p:nvPr/>
        </p:nvCxnSpPr>
        <p:spPr>
          <a:xfrm flipV="1">
            <a:off x="5112371" y="5212889"/>
            <a:ext cx="616462" cy="2608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2085C35-BEEB-6947-BB14-B49055A0C56A}"/>
                  </a:ext>
                </a:extLst>
              </p:cNvPr>
              <p:cNvSpPr/>
              <p:nvPr/>
            </p:nvSpPr>
            <p:spPr>
              <a:xfrm>
                <a:off x="7916091" y="2917068"/>
                <a:ext cx="3304903" cy="3143924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400" dirty="0">
                    <a:solidFill>
                      <a:schemeClr val="tx1"/>
                    </a:solidFill>
                  </a:rPr>
                  <a:t>This looks like logistic regression, but with </a:t>
                </a:r>
                <a:r>
                  <a:rPr lang="en-QA" sz="2400" b="1" i="1" dirty="0">
                    <a:solidFill>
                      <a:schemeClr val="tx1"/>
                    </a:solidFill>
                  </a:rPr>
                  <a:t>features that were learnt</a:t>
                </a:r>
                <a:r>
                  <a:rPr lang="en-QA" sz="2400" i="1" dirty="0">
                    <a:solidFill>
                      <a:schemeClr val="tx1"/>
                    </a:solidFill>
                  </a:rPr>
                  <a:t> </a:t>
                </a:r>
                <a:r>
                  <a:rPr lang="en-QA" sz="2400" dirty="0">
                    <a:solidFill>
                      <a:schemeClr val="tx1"/>
                    </a:solidFill>
                  </a:rPr>
                  <a:t>(i.e.,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) </a:t>
                </a:r>
                <a:r>
                  <a:rPr lang="en-QA" sz="2400" b="1" i="1" dirty="0">
                    <a:solidFill>
                      <a:schemeClr val="tx1"/>
                    </a:solidFill>
                  </a:rPr>
                  <a:t>and NOT engineered by us</a:t>
                </a:r>
                <a:r>
                  <a:rPr lang="en-QA" sz="2400" b="1" i="1" dirty="0"/>
                  <a:t> </a:t>
                </a:r>
                <a:r>
                  <a:rPr lang="en-QA" sz="2400" dirty="0">
                    <a:solidFill>
                      <a:schemeClr val="tx1"/>
                    </a:solidFill>
                  </a:rPr>
                  <a:t>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Q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Q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Q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2085C35-BEEB-6947-BB14-B49055A0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091" y="2917068"/>
                <a:ext cx="3304903" cy="314392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6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Monday’s Session:</a:t>
            </a:r>
          </a:p>
          <a:p>
            <a:pPr lvl="1"/>
            <a:r>
              <a:rPr lang="en-US" sz="2800" dirty="0"/>
              <a:t>Logistic Regression – Part 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Session:</a:t>
            </a:r>
          </a:p>
          <a:p>
            <a:pPr lvl="1"/>
            <a:r>
              <a:rPr lang="en-US" sz="2800" dirty="0"/>
              <a:t>Deep Learning – Part 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Announcements:</a:t>
            </a:r>
          </a:p>
          <a:p>
            <a:pPr lvl="1"/>
            <a:r>
              <a:rPr lang="en-US" dirty="0"/>
              <a:t>Assignment 3 will be out by tonight. It is due on Wednesday April 14 by midnight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Quiz II is on April 19 </a:t>
            </a:r>
          </a:p>
          <a:p>
            <a:pPr lvl="1"/>
            <a:endParaRPr lang="en-US" dirty="0">
              <a:solidFill>
                <a:srgbClr val="00B0F0"/>
              </a:solidFill>
            </a:endParaRPr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4446333" y="5219749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8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5D62892-626D-5246-9BBB-FDB805B0FA6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6AF97FF-15AE-F349-844E-E8E4FF4E8BC7}"/>
              </a:ext>
            </a:extLst>
          </p:cNvPr>
          <p:cNvCxnSpPr>
            <a:cxnSpLocks/>
            <a:endCxn id="12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6FBAACC-FF05-9447-92CF-39D0621B5F23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B21442D0-7389-984C-B232-B465258712D3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B21442D0-7389-984C-B232-B46525871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8CD6FE16-D55E-A743-8EA2-5B3229176AF9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8CD6FE16-D55E-A743-8EA2-5B3229176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052851C3-F3C3-D848-A3C9-CD664CD4F34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052851C3-F3C3-D848-A3C9-CD664CD4F3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4B76A56-D4B0-4A4C-9A5C-1C6224229B1B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4B76A56-D4B0-4A4C-9A5C-1C6224229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37D78B4-0F39-AD4B-AD1E-47E414DC6661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6EFBFFDB-BE5F-A546-A38F-A21C8CE56B5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6EFBFFDB-BE5F-A546-A38F-A21C8CE56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021195D-8158-104C-A7BB-B058C69D8B3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288F93D-D904-574D-8F81-14AE3A9D1B77}"/>
                </a:ext>
              </a:extLst>
            </p:cNvPr>
            <p:cNvCxnSpPr>
              <a:cxnSpLocks/>
              <a:stCxn id="121" idx="0"/>
              <a:endCxn id="12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8F87924C-ABEE-F441-AE09-E25D13A1F194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8F87924C-ABEE-F441-AE09-E25D13A1F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830C984-0808-1244-ADB3-0CE8C15C31B5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9E1584A-5076-6D4A-8DE3-594FCE136D17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9E1584A-5076-6D4A-8DE3-594FCE136D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E3AA5B4-80F6-A740-94BE-A60E9954D5E9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77F0A88-98F0-AF46-BB97-A4620FE487F8}"/>
                </a:ext>
              </a:extLst>
            </p:cNvPr>
            <p:cNvCxnSpPr>
              <a:cxnSpLocks/>
              <a:stCxn id="126" idx="0"/>
              <a:endCxn id="12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4F7F8071-30A7-4D41-91F0-7B67BF29E0E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4F7F8071-30A7-4D41-91F0-7B67BF29E0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3A637CB-0CAA-6540-8F6A-CE2D0F157C55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C54309C7-4EE9-0F4B-B6C7-80CF2A74D10E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C54309C7-4EE9-0F4B-B6C7-80CF2A74D1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38DB3E4-E97D-9141-8695-86C4459CD65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13B2E1B-091E-3C4D-86B2-CF0BCE1A384E}"/>
                </a:ext>
              </a:extLst>
            </p:cNvPr>
            <p:cNvCxnSpPr>
              <a:cxnSpLocks/>
              <a:stCxn id="131" idx="0"/>
              <a:endCxn id="13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10D141FB-6F17-B94A-B504-52B1434B5AB3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10D141FB-6F17-B94A-B504-52B1434B5A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8A1DE13-1573-3A48-9322-1DBFD75B1641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DFAA0367-438E-E447-8465-9A5A32AD3FEE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DFAA0367-438E-E447-8465-9A5A32AD3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714E0C9-6200-A14F-8BAE-75004B54F1AB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EF59230-6F4D-4846-A585-F850285E71DD}"/>
                </a:ext>
              </a:extLst>
            </p:cNvPr>
            <p:cNvCxnSpPr>
              <a:cxnSpLocks/>
              <a:stCxn id="136" idx="0"/>
              <a:endCxn id="13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5A929013-67C9-B746-A00F-2AB3F071592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5A929013-67C9-B746-A00F-2AB3F0715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94828072-6EAF-B142-91B5-0CAACD9B41EF}"/>
              </a:ext>
            </a:extLst>
          </p:cNvPr>
          <p:cNvCxnSpPr>
            <a:cxnSpLocks/>
            <a:stCxn id="118" idx="3"/>
            <a:endCxn id="12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F99D62-FE08-0F45-9C8C-DEB6AE4CB670}"/>
              </a:ext>
            </a:extLst>
          </p:cNvPr>
          <p:cNvCxnSpPr>
            <a:cxnSpLocks/>
            <a:stCxn id="115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904AF67A-8C06-3942-B5C2-C848F7D6BAA6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A681901E-1FE0-D844-874C-4DEBEA165359}"/>
              </a:ext>
            </a:extLst>
          </p:cNvPr>
          <p:cNvCxnSpPr>
            <a:cxnSpLocks/>
            <a:stCxn id="115" idx="3"/>
            <a:endCxn id="13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889269C5-78BA-0F41-B57D-F7FF4B18F5A9}"/>
              </a:ext>
            </a:extLst>
          </p:cNvPr>
          <p:cNvCxnSpPr>
            <a:cxnSpLocks/>
            <a:stCxn id="115" idx="3"/>
            <a:endCxn id="12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EB80F2-9A9C-4142-A358-14F20A6862CB}"/>
              </a:ext>
            </a:extLst>
          </p:cNvPr>
          <p:cNvCxnSpPr>
            <a:cxnSpLocks/>
            <a:stCxn id="115" idx="3"/>
            <a:endCxn id="12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7FBD1A4B-7E96-B44D-9ACB-DA3B62897CB0}"/>
              </a:ext>
            </a:extLst>
          </p:cNvPr>
          <p:cNvCxnSpPr>
            <a:cxnSpLocks/>
            <a:stCxn id="116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E34E9FA6-12DE-A14D-AF56-9373ABDED6A2}"/>
              </a:ext>
            </a:extLst>
          </p:cNvPr>
          <p:cNvCxnSpPr>
            <a:cxnSpLocks/>
            <a:stCxn id="116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CD7D5AE-B287-9948-BC19-B8D6D763DDB5}"/>
              </a:ext>
            </a:extLst>
          </p:cNvPr>
          <p:cNvCxnSpPr>
            <a:cxnSpLocks/>
            <a:stCxn id="116" idx="3"/>
            <a:endCxn id="12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FF002691-5517-EA49-8F9A-F5200C1515ED}"/>
              </a:ext>
            </a:extLst>
          </p:cNvPr>
          <p:cNvCxnSpPr>
            <a:cxnSpLocks/>
            <a:stCxn id="116" idx="3"/>
            <a:endCxn id="12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2B321193-A253-F54D-AEB1-8CC1242103F4}"/>
              </a:ext>
            </a:extLst>
          </p:cNvPr>
          <p:cNvCxnSpPr>
            <a:cxnSpLocks/>
            <a:stCxn id="116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C20B0B35-B7CA-C94E-A497-B939C1EE662E}"/>
              </a:ext>
            </a:extLst>
          </p:cNvPr>
          <p:cNvCxnSpPr>
            <a:cxnSpLocks/>
            <a:stCxn id="117" idx="3"/>
            <a:endCxn id="13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89F95150-15B5-3045-8A52-D38860B4199B}"/>
              </a:ext>
            </a:extLst>
          </p:cNvPr>
          <p:cNvCxnSpPr>
            <a:cxnSpLocks/>
            <a:stCxn id="117" idx="3"/>
            <a:endCxn id="13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8664630A-1485-A346-AA1B-78D4B5D25AF4}"/>
              </a:ext>
            </a:extLst>
          </p:cNvPr>
          <p:cNvCxnSpPr>
            <a:cxnSpLocks/>
            <a:stCxn id="117" idx="3"/>
            <a:endCxn id="12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6DE3800E-B5B2-7749-A859-002FED5F514A}"/>
              </a:ext>
            </a:extLst>
          </p:cNvPr>
          <p:cNvCxnSpPr>
            <a:cxnSpLocks/>
            <a:endCxn id="12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3F2B389-B63F-A745-B0B9-75E106573334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C1AB241F-4731-B34C-A665-462997A1A38D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C1AB241F-4731-B34C-A665-462997A1A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0295DF0-0311-774F-8369-00CE895477CA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6B3B669-38A0-614A-A8C1-0EC47DD4F3D2}"/>
                </a:ext>
              </a:extLst>
            </p:cNvPr>
            <p:cNvCxnSpPr>
              <a:cxnSpLocks/>
              <a:stCxn id="156" idx="0"/>
              <a:endCxn id="15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95E571B7-E269-F54D-89DC-93EC28E13043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95E571B7-E269-F54D-89DC-93EC28E130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47BFB1E0-BCEA-F34A-8954-CB349CD50BFC}"/>
              </a:ext>
            </a:extLst>
          </p:cNvPr>
          <p:cNvCxnSpPr>
            <a:cxnSpLocks/>
            <a:stCxn id="136" idx="6"/>
            <a:endCxn id="156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5774549-E695-C448-983C-F8095EC9A6ED}"/>
              </a:ext>
            </a:extLst>
          </p:cNvPr>
          <p:cNvCxnSpPr>
            <a:cxnSpLocks/>
            <a:stCxn id="131" idx="6"/>
            <a:endCxn id="156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14DC6DAC-5D31-0D46-92DE-7C33337109EF}"/>
              </a:ext>
            </a:extLst>
          </p:cNvPr>
          <p:cNvCxnSpPr>
            <a:cxnSpLocks/>
            <a:stCxn id="126" idx="6"/>
            <a:endCxn id="156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70FB1EF0-423A-5D4D-B541-92F6A1646A5F}"/>
              </a:ext>
            </a:extLst>
          </p:cNvPr>
          <p:cNvCxnSpPr>
            <a:cxnSpLocks/>
            <a:stCxn id="121" idx="6"/>
            <a:endCxn id="156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8489655-B36B-D94B-B215-42EB3473A185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8489655-B36B-D94B-B215-42EB3473A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8939DB4-77C1-4843-B29F-B52CD3210128}"/>
              </a:ext>
            </a:extLst>
          </p:cNvPr>
          <p:cNvCxnSpPr>
            <a:cxnSpLocks/>
            <a:stCxn id="156" idx="6"/>
            <a:endCxn id="163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871391F4-6C09-9547-95B5-A02DC342D077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F7BD586-8910-B94A-95F0-D49481560F26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8D09B2A-BBCE-804B-89C9-02020F21846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30769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5" grpId="0"/>
      <p:bldP spid="166" grpId="0"/>
      <p:bldP spid="1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2F1E7A2-6440-D742-855E-849A829B1083}"/>
                  </a:ext>
                </a:extLst>
              </p:cNvPr>
              <p:cNvSpPr/>
              <p:nvPr/>
            </p:nvSpPr>
            <p:spPr>
              <a:xfrm>
                <a:off x="6195884" y="3143540"/>
                <a:ext cx="1182760" cy="90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Q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2F1E7A2-6440-D742-855E-849A829B1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884" y="3143540"/>
                <a:ext cx="1182760" cy="906980"/>
              </a:xfrm>
              <a:prstGeom prst="rect">
                <a:avLst/>
              </a:prstGeom>
              <a:blipFill>
                <a:blip r:embed="rId17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251196" y="4004267"/>
            <a:ext cx="446739" cy="140049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F8F62B8-BF2E-F44E-8424-4C6E283F21B5}"/>
              </a:ext>
            </a:extLst>
          </p:cNvPr>
          <p:cNvCxnSpPr/>
          <p:nvPr/>
        </p:nvCxnSpPr>
        <p:spPr>
          <a:xfrm>
            <a:off x="1476103" y="2661345"/>
            <a:ext cx="4898571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1DE3486-9B4E-A14B-BE16-85997E1AECE3}"/>
              </a:ext>
            </a:extLst>
          </p:cNvPr>
          <p:cNvCxnSpPr>
            <a:cxnSpLocks/>
          </p:cNvCxnSpPr>
          <p:nvPr/>
        </p:nvCxnSpPr>
        <p:spPr>
          <a:xfrm>
            <a:off x="6374674" y="2661345"/>
            <a:ext cx="0" cy="80618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>
            <a:extLst>
              <a:ext uri="{FF2B5EF4-FFF2-40B4-BE49-F238E27FC236}">
                <a16:creationId xmlns:a16="http://schemas.microsoft.com/office/drawing/2014/main" id="{A3D533CD-ACDA-434A-92F1-C074FB764731}"/>
              </a:ext>
            </a:extLst>
          </p:cNvPr>
          <p:cNvCxnSpPr>
            <a:cxnSpLocks/>
            <a:stCxn id="41" idx="1"/>
          </p:cNvCxnSpPr>
          <p:nvPr/>
        </p:nvCxnSpPr>
        <p:spPr>
          <a:xfrm rot="10800000" flipH="1">
            <a:off x="1192601" y="2661346"/>
            <a:ext cx="283502" cy="2008319"/>
          </a:xfrm>
          <a:prstGeom prst="curvedConnector4">
            <a:avLst>
              <a:gd name="adj1" fmla="val -80634"/>
              <a:gd name="adj2" fmla="val 99861"/>
            </a:avLst>
          </a:prstGeom>
          <a:ln w="190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DE926343-2384-7241-A77E-FA9737B27C0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330597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197BC5B-F131-674E-8B24-6CE938A2BF1C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3132534"/>
            <a:ext cx="1036251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919605" y="1452972"/>
            <a:ext cx="496831" cy="3855954"/>
          </a:xfrm>
          <a:prstGeom prst="curvedConnector4">
            <a:avLst>
              <a:gd name="adj1" fmla="val -98597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5DF38A-F0D7-1F49-A415-F412FCBB9295}"/>
                  </a:ext>
                </a:extLst>
              </p:cNvPr>
              <p:cNvSpPr/>
              <p:nvPr/>
            </p:nvSpPr>
            <p:spPr>
              <a:xfrm>
                <a:off x="2077748" y="3090143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5DF38A-F0D7-1F49-A415-F412FCBB92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748" y="3090143"/>
                <a:ext cx="647485" cy="439351"/>
              </a:xfrm>
              <a:prstGeom prst="rect">
                <a:avLst/>
              </a:prstGeom>
              <a:blipFill>
                <a:blip r:embed="rId1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6B8553D-60C4-324D-9064-775329ABBCEB}"/>
                  </a:ext>
                </a:extLst>
              </p:cNvPr>
              <p:cNvSpPr/>
              <p:nvPr/>
            </p:nvSpPr>
            <p:spPr>
              <a:xfrm>
                <a:off x="2080775" y="3607910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6B8553D-60C4-324D-9064-775329AB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75" y="3607910"/>
                <a:ext cx="647485" cy="439351"/>
              </a:xfrm>
              <a:prstGeom prst="rect">
                <a:avLst/>
              </a:prstGeom>
              <a:blipFill>
                <a:blip r:embed="rId18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062D98F-7B40-8840-BACB-D063675C9520}"/>
                  </a:ext>
                </a:extLst>
              </p:cNvPr>
              <p:cNvSpPr/>
              <p:nvPr/>
            </p:nvSpPr>
            <p:spPr>
              <a:xfrm>
                <a:off x="2083402" y="4177686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062D98F-7B40-8840-BACB-D063675C9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02" y="4177686"/>
                <a:ext cx="647485" cy="439351"/>
              </a:xfrm>
              <a:prstGeom prst="rect">
                <a:avLst/>
              </a:prstGeom>
              <a:blipFill>
                <a:blip r:embed="rId19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5D19B45-D3F7-1D41-871F-624E608F6E21}"/>
                  </a:ext>
                </a:extLst>
              </p:cNvPr>
              <p:cNvSpPr/>
              <p:nvPr/>
            </p:nvSpPr>
            <p:spPr>
              <a:xfrm>
                <a:off x="2106712" y="4799966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5D19B45-D3F7-1D41-871F-624E608F6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712" y="4799966"/>
                <a:ext cx="647485" cy="439351"/>
              </a:xfrm>
              <a:prstGeom prst="rect">
                <a:avLst/>
              </a:prstGeom>
              <a:blipFill>
                <a:blip r:embed="rId20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A0BB958-9D61-E649-B42C-7F9E9C9DAC5F}"/>
                  </a:ext>
                </a:extLst>
              </p:cNvPr>
              <p:cNvSpPr/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A0BB958-9D61-E649-B42C-7F9E9C9DA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  <a:blipFill>
                <a:blip r:embed="rId21"/>
                <a:stretch>
                  <a:fillRect b="-373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692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3132534"/>
            <a:ext cx="1036251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919605" y="1452972"/>
            <a:ext cx="496831" cy="3855954"/>
          </a:xfrm>
          <a:prstGeom prst="curvedConnector4">
            <a:avLst>
              <a:gd name="adj1" fmla="val -98597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9BB1299-D684-1A4A-8288-6EB01FF9E2C5}"/>
                  </a:ext>
                </a:extLst>
              </p:cNvPr>
              <p:cNvSpPr/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9BB1299-D684-1A4A-8288-6EB01FF9E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  <a:blipFill>
                <a:blip r:embed="rId17"/>
                <a:stretch>
                  <a:fillRect b="-373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F8EB539C-2168-A44D-98EB-60E16AA8F9FC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1665310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3132534"/>
            <a:ext cx="1036251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919605" y="1452972"/>
            <a:ext cx="496831" cy="3855954"/>
          </a:xfrm>
          <a:prstGeom prst="curvedConnector4">
            <a:avLst>
              <a:gd name="adj1" fmla="val -98597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22CADAA-94C1-1944-B023-075D598A1F8F}"/>
                  </a:ext>
                </a:extLst>
              </p:cNvPr>
              <p:cNvSpPr/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22CADAA-94C1-1944-B023-075D598A1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  <a:blipFill>
                <a:blip r:embed="rId17"/>
                <a:stretch>
                  <a:fillRect b="-373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D1812AC4-2E64-4B46-B2B2-971B0EF54438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3257042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3132534"/>
            <a:ext cx="1036251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919605" y="1452972"/>
            <a:ext cx="496831" cy="3855954"/>
          </a:xfrm>
          <a:prstGeom prst="curvedConnector4">
            <a:avLst>
              <a:gd name="adj1" fmla="val -98597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15" y="2957899"/>
                <a:ext cx="3204915" cy="1342932"/>
              </a:xfrm>
              <a:prstGeom prst="rect">
                <a:avLst/>
              </a:prstGeom>
              <a:blipFill>
                <a:blip r:embed="rId17"/>
                <a:stretch>
                  <a:fillRect b="-373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/>
              <p:nvPr/>
            </p:nvSpPr>
            <p:spPr>
              <a:xfrm>
                <a:off x="6952855" y="4488589"/>
                <a:ext cx="2630785" cy="381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b="1" dirty="0">
                    <a:solidFill>
                      <a:schemeClr val="tx1"/>
                    </a:solidFill>
                  </a:rPr>
                  <a:t>Dimension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b="1" dirty="0"/>
                  <a:t>=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/>
                  <a:t>(</a:t>
                </a:r>
                <a:r>
                  <a:rPr lang="en-QA" b="1" dirty="0">
                    <a:solidFill>
                      <a:srgbClr val="0070C0"/>
                    </a:solidFill>
                  </a:rPr>
                  <a:t>3</a:t>
                </a:r>
                <a:r>
                  <a:rPr lang="en-QA" b="1" dirty="0"/>
                  <a:t>,</a:t>
                </a:r>
                <a:r>
                  <a:rPr lang="en-QA" b="1" dirty="0">
                    <a:solidFill>
                      <a:srgbClr val="FF0000"/>
                    </a:solidFill>
                  </a:rPr>
                  <a:t> 4</a:t>
                </a:r>
                <a:r>
                  <a:rPr lang="en-QA" b="1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855" y="4488589"/>
                <a:ext cx="2630785" cy="381130"/>
              </a:xfrm>
              <a:prstGeom prst="rect">
                <a:avLst/>
              </a:prstGeom>
              <a:blipFill>
                <a:blip r:embed="rId18"/>
                <a:stretch>
                  <a:fillRect l="-1923" t="-3226" r="-962" b="-2580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DC99E808-22E3-C549-BB74-9D66CD7FF4B3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2376571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3132534"/>
            <a:ext cx="1036251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919605" y="1452972"/>
            <a:ext cx="496831" cy="3855954"/>
          </a:xfrm>
          <a:prstGeom prst="curvedConnector4">
            <a:avLst>
              <a:gd name="adj1" fmla="val -98597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230078" y="2742102"/>
                <a:ext cx="2796855" cy="1774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078" y="2742102"/>
                <a:ext cx="2796855" cy="1774525"/>
              </a:xfrm>
              <a:prstGeom prst="rect">
                <a:avLst/>
              </a:prstGeom>
              <a:blipFill>
                <a:blip r:embed="rId1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/>
              <p:nvPr/>
            </p:nvSpPr>
            <p:spPr>
              <a:xfrm>
                <a:off x="6758997" y="4651564"/>
                <a:ext cx="2671437" cy="415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b="1" dirty="0">
                    <a:solidFill>
                      <a:schemeClr val="tx1"/>
                    </a:solidFill>
                  </a:rPr>
                  <a:t>Dimension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sSup>
                          <m:sSupPr>
                            <m:ctrlPr>
                              <a:rPr lang="en-GB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QA" b="1" dirty="0"/>
                  <a:t>=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/>
                  <a:t>(</a:t>
                </a:r>
                <a:r>
                  <a:rPr lang="en-QA" b="1" dirty="0">
                    <a:solidFill>
                      <a:srgbClr val="FF0000"/>
                    </a:solidFill>
                  </a:rPr>
                  <a:t>4</a:t>
                </a:r>
                <a:r>
                  <a:rPr lang="en-QA" b="1" dirty="0"/>
                  <a:t>,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>
                    <a:solidFill>
                      <a:srgbClr val="0070C0"/>
                    </a:solidFill>
                  </a:rPr>
                  <a:t>3</a:t>
                </a:r>
                <a:r>
                  <a:rPr lang="en-QA" b="1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997" y="4651564"/>
                <a:ext cx="2671437" cy="415755"/>
              </a:xfrm>
              <a:prstGeom prst="rect">
                <a:avLst/>
              </a:prstGeom>
              <a:blipFill>
                <a:blip r:embed="rId18"/>
                <a:stretch>
                  <a:fillRect l="-1896" r="-948" b="-2727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1144540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1721918" y="2917067"/>
            <a:ext cx="1036251" cy="296822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3811873" y="1345238"/>
            <a:ext cx="712296" cy="3855954"/>
          </a:xfrm>
          <a:prstGeom prst="curvedConnector4">
            <a:avLst>
              <a:gd name="adj1" fmla="val -32093"/>
              <a:gd name="adj2" fmla="val 56718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195884" y="2773938"/>
                <a:ext cx="1563633" cy="1766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884" y="2773938"/>
                <a:ext cx="1563633" cy="1766830"/>
              </a:xfrm>
              <a:prstGeom prst="rect">
                <a:avLst/>
              </a:prstGeom>
              <a:blipFill>
                <a:blip r:embed="rId17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4DEE56-240B-C148-B124-9C529C31D94C}"/>
                  </a:ext>
                </a:extLst>
              </p:cNvPr>
              <p:cNvSpPr/>
              <p:nvPr/>
            </p:nvSpPr>
            <p:spPr>
              <a:xfrm>
                <a:off x="2190728" y="2908563"/>
                <a:ext cx="595868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4DEE56-240B-C148-B124-9C529C31D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28" y="2908563"/>
                <a:ext cx="595868" cy="439351"/>
              </a:xfrm>
              <a:prstGeom prst="rect">
                <a:avLst/>
              </a:prstGeom>
              <a:blipFill>
                <a:blip r:embed="rId1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8154EA2-1F5F-A740-8DDD-776687E8A9F9}"/>
                  </a:ext>
                </a:extLst>
              </p:cNvPr>
              <p:cNvSpPr/>
              <p:nvPr/>
            </p:nvSpPr>
            <p:spPr>
              <a:xfrm>
                <a:off x="2159482" y="3427432"/>
                <a:ext cx="595869" cy="451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8154EA2-1F5F-A740-8DDD-776687E8A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482" y="3427432"/>
                <a:ext cx="595869" cy="45185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78CC801-5D0F-1C43-B625-ADD4C88A6B34}"/>
                  </a:ext>
                </a:extLst>
              </p:cNvPr>
              <p:cNvSpPr/>
              <p:nvPr/>
            </p:nvSpPr>
            <p:spPr>
              <a:xfrm>
                <a:off x="2162302" y="4000328"/>
                <a:ext cx="595869" cy="451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78CC801-5D0F-1C43-B625-ADD4C88A6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302" y="4000328"/>
                <a:ext cx="595869" cy="45185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5B8C709-5B1B-6846-A305-314B84654D0C}"/>
                  </a:ext>
                </a:extLst>
              </p:cNvPr>
              <p:cNvSpPr/>
              <p:nvPr/>
            </p:nvSpPr>
            <p:spPr>
              <a:xfrm>
                <a:off x="2159482" y="4655690"/>
                <a:ext cx="595869" cy="451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5B8C709-5B1B-6846-A305-314B84654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482" y="4655690"/>
                <a:ext cx="595869" cy="45185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6D52643C-A637-2E41-8325-3EADCA75478C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2254210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DA7E0E-2AA6-DF4B-880B-E76AFBC594FB}"/>
              </a:ext>
            </a:extLst>
          </p:cNvPr>
          <p:cNvCxnSpPr>
            <a:cxnSpLocks/>
            <a:stCxn id="50" idx="3"/>
            <a:endCxn id="81" idx="2"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30F5B5-8C3F-044C-9040-502FB101BBE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2F1E7A2-6440-D742-855E-849A829B1083}"/>
                  </a:ext>
                </a:extLst>
              </p:cNvPr>
              <p:cNvSpPr/>
              <p:nvPr/>
            </p:nvSpPr>
            <p:spPr>
              <a:xfrm>
                <a:off x="6281118" y="2737847"/>
                <a:ext cx="1531125" cy="1768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2F1E7A2-6440-D742-855E-849A829B1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18" y="2737847"/>
                <a:ext cx="1531125" cy="1768754"/>
              </a:xfrm>
              <a:prstGeom prst="rect">
                <a:avLst/>
              </a:prstGeom>
              <a:blipFill>
                <a:blip r:embed="rId17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2714254" y="2700534"/>
            <a:ext cx="446739" cy="361136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4052396" y="1585762"/>
            <a:ext cx="928832" cy="3158376"/>
          </a:xfrm>
          <a:prstGeom prst="curvedConnector4">
            <a:avLst>
              <a:gd name="adj1" fmla="val -703"/>
              <a:gd name="adj2" fmla="val 53536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3F53F22-4CF6-D34D-965F-7857249B0E76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400009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1535675" y="5219749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E20FEBC-5EB7-8340-98ED-477DE38F7754}"/>
              </a:ext>
            </a:extLst>
          </p:cNvPr>
          <p:cNvSpPr/>
          <p:nvPr/>
        </p:nvSpPr>
        <p:spPr>
          <a:xfrm>
            <a:off x="3185920" y="2659870"/>
            <a:ext cx="431599" cy="365202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70D382D2-0318-0047-A0EE-9B017F958AFF}"/>
              </a:ext>
            </a:extLst>
          </p:cNvPr>
          <p:cNvCxnSpPr>
            <a:cxnSpLocks/>
            <a:stCxn id="63" idx="0"/>
          </p:cNvCxnSpPr>
          <p:nvPr/>
        </p:nvCxnSpPr>
        <p:spPr>
          <a:xfrm rot="16200000" flipH="1">
            <a:off x="4299045" y="1762545"/>
            <a:ext cx="999514" cy="2794164"/>
          </a:xfrm>
          <a:prstGeom prst="curvedConnector4">
            <a:avLst>
              <a:gd name="adj1" fmla="val 654"/>
              <a:gd name="adj2" fmla="val 53862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A0D4609-A718-164A-8EEA-3D56239DCF44}"/>
                  </a:ext>
                </a:extLst>
              </p:cNvPr>
              <p:cNvSpPr/>
              <p:nvPr/>
            </p:nvSpPr>
            <p:spPr>
              <a:xfrm>
                <a:off x="6222010" y="2747812"/>
                <a:ext cx="1569789" cy="1768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A0D4609-A718-164A-8EEA-3D56239DC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010" y="2747812"/>
                <a:ext cx="1569789" cy="17687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2B152B1F-DDDD-D144-B8FA-43567DAA3857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A0A9E4D-F0F1-DC4F-9DBD-42FE1696F7E4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1DB5CFE-3790-9443-8713-AC177403FB1E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9268A64-C4B8-DE4D-8895-6A0458A5584F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C2A1AD6-F5E8-CA45-A1E6-07627F89409A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08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4214359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  <m:sup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4214359" cy="2111155"/>
              </a:xfrm>
              <a:prstGeom prst="rect">
                <a:avLst/>
              </a:prstGeom>
              <a:blipFill>
                <a:blip r:embed="rId18"/>
                <a:stretch>
                  <a:fillRect b="-297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B65CDC6-CD79-E240-A3B5-66B74139C059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B5A71E2-FEFD-8949-9DA8-39E36CAEA84E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D20F38B-7949-4B45-8ADD-0BAB95A9230C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3C0CB96-2348-9448-9B68-6BCA9C498DBA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0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248680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248680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FC3A7C07-62B9-EF46-A056-B66B262FBDA2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F2DCF3C-2BA8-2349-BF25-E5756B0BCF69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C96722C-DDD3-2047-8799-DA8EA0A8CBE5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4733B2A-0035-7245-806B-D66B0E24C486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1A4B7B1-6484-EF41-8489-AB698839D47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500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C3AE292-4209-BB47-B351-E31C9108D2C8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C3AE292-4209-BB47-B351-E31C9108D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2459E394-3741-B641-B3B6-4DAABF810D47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CF180DC-75F2-AE49-A090-609220E37B88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BC99D16-ACCA-DB4B-A822-559EEA07083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D7E8CDA-5791-CB49-B927-992FE50BCFAF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531D0A8-D7ED-F243-B0AC-4587D09FB2A0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3516916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4C7453D8-A40A-734B-9D0A-EFE4E7FD994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3768916"/>
            <a:ext cx="346425" cy="1907690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E8A154-59ED-0E4C-97B3-C17C8F88CDB5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E8A154-59ED-0E4C-97B3-C17C8F88C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  <a:blipFill>
                <a:blip r:embed="rId1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33E9960-6DE0-F942-AE5E-5054D1942A49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33E9960-6DE0-F942-AE5E-5054D1942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20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929831C0-42C3-634C-8434-2997A23F826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BE9F2D-B95D-6442-B8AB-937ABB7E112C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6298A97-1727-9049-9061-D7725CF0F376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17F780D-E8C8-A043-A449-C7DD029E8BDD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D2CBF5D-BB17-354A-8FEB-67AC918A8CC1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19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3516916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4C7453D8-A40A-734B-9D0A-EFE4E7FD994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3768916"/>
            <a:ext cx="346425" cy="1907690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E8A154-59ED-0E4C-97B3-C17C8F88CDB5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E8A154-59ED-0E4C-97B3-C17C8F88C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  <a:blipFill>
                <a:blip r:embed="rId1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33E9960-6DE0-F942-AE5E-5054D1942A49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33E9960-6DE0-F942-AE5E-5054D1942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20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1D0DBC14-0E08-2449-9FB2-A0204705A81C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2CF58F9-3006-E446-9DD9-CDAE4C243220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8AE0BDA-7F49-B648-9D86-C294917E261E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A06AEB8-C1DD-994D-BF83-5EC8F1255809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E44A919-C569-3F4F-9453-47F50703455B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036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4039431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D366374-AE0D-0E45-BF90-7FB942D8904F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D366374-AE0D-0E45-BF90-7FB942D89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1707A1B8-1E81-C247-864B-113CF583DF13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4291431"/>
            <a:ext cx="346425" cy="1385175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9343F5-DCC5-4B4B-B372-57D4E6B5B55A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9343F5-DCC5-4B4B-B372-57D4E6B5B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EEC00CC2-8BB3-5C4B-877B-405B3E08A53E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4299F48-E635-AD4C-8677-38C60FC68BA2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88E88A4-1149-ED4E-8807-960EF61E7CCD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A7293F6-5769-B14A-8574-74F79D3DDB55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8C692DB-B349-1149-B993-538153228852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77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4039431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D366374-AE0D-0E45-BF90-7FB942D8904F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D366374-AE0D-0E45-BF90-7FB942D89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1707A1B8-1E81-C247-864B-113CF583DF13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4291431"/>
            <a:ext cx="346425" cy="1385175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9343F5-DCC5-4B4B-B372-57D4E6B5B55A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9343F5-DCC5-4B4B-B372-57D4E6B5B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7FC35927-97E0-0841-AEE0-1DC917D58F49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77AEFF-75C5-0443-A050-B9376874EF42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F0A4F5-3C44-9544-BC9B-40A5F6360F9D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C524633-FC1A-B94E-89C9-DE01A7E54EFB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4B1043F-6DDC-904A-AE06-08BB618C40C7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964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4548884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1C5705-340C-7247-A2BA-04F53BADF7B7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1C5705-340C-7247-A2BA-04F53BADF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33AEAC62-2DB7-9543-8F1E-2547847CD51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4800884"/>
            <a:ext cx="346425" cy="875722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174076-CFCA-BC48-B994-70872BBE8891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174076-CFCA-BC48-B994-70872BBE88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5DAFA76C-BB0F-314D-91CE-7B61CCFB85A6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519A6BE-4F27-5541-B165-C1E9438D782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4EF60C5-3CDF-F34E-9D56-1F1D0F7DB35A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64B0B22-10D3-F546-AD16-3EFBB08324C8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1DA51A1-B0E9-284C-9313-58F23B857049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12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4548884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1C5705-340C-7247-A2BA-04F53BADF7B7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1C5705-340C-7247-A2BA-04F53BADF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33AEAC62-2DB7-9543-8F1E-2547847CD51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4800884"/>
            <a:ext cx="346425" cy="875722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174076-CFCA-BC48-B994-70872BBE8891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174076-CFCA-BC48-B994-70872BBE88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C74AFF90-D763-C246-BA65-C44108C035A4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98ADDF6-1C56-A740-AA53-42766E608BEF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C5D8026-752D-3B47-A844-4F65BF30EC29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DD35559-564F-D142-9217-785B25A21937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1C9D3C9-2D28-C24F-B376-497C75DED7E7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79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What is the hypothesis function of </a:t>
                </a:r>
                <a:r>
                  <a:rPr lang="en-GB" b="1" dirty="0">
                    <a:solidFill>
                      <a:srgbClr val="92D050"/>
                    </a:solidFill>
                  </a:rPr>
                  <a:t>linear regression</a:t>
                </a:r>
                <a:r>
                  <a:rPr lang="en-GB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GB" dirty="0"/>
                  <a:t>],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FCE55D1-3AAD-DB42-A998-F50B556E3101}"/>
              </a:ext>
            </a:extLst>
          </p:cNvPr>
          <p:cNvSpPr/>
          <p:nvPr/>
        </p:nvSpPr>
        <p:spPr>
          <a:xfrm>
            <a:off x="2838203" y="4251365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21D851-1490-D44D-9C0B-B9629990B9F0}"/>
              </a:ext>
            </a:extLst>
          </p:cNvPr>
          <p:cNvCxnSpPr/>
          <p:nvPr/>
        </p:nvCxnSpPr>
        <p:spPr>
          <a:xfrm>
            <a:off x="1828800" y="3883231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251EA2-20BA-ED44-B9E7-57C8D51DA2A2}"/>
              </a:ext>
            </a:extLst>
          </p:cNvPr>
          <p:cNvCxnSpPr>
            <a:cxnSpLocks/>
          </p:cNvCxnSpPr>
          <p:nvPr/>
        </p:nvCxnSpPr>
        <p:spPr>
          <a:xfrm>
            <a:off x="1828800" y="4690753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1F6F5A-0C23-A949-A2A4-4D32AA2A3EB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828800" y="4690754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/>
              <p:nvPr/>
            </p:nvSpPr>
            <p:spPr>
              <a:xfrm>
                <a:off x="1316096" y="362422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3624222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/>
              <p:nvPr/>
            </p:nvSpPr>
            <p:spPr>
              <a:xfrm>
                <a:off x="1316096" y="443111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4431110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/>
              <p:nvPr/>
            </p:nvSpPr>
            <p:spPr>
              <a:xfrm>
                <a:off x="1316096" y="5283447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5283447"/>
                <a:ext cx="51270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8002A7-2E49-E641-AF8A-B0F0AFDE3FD9}"/>
              </a:ext>
            </a:extLst>
          </p:cNvPr>
          <p:cNvCxnSpPr>
            <a:cxnSpLocks/>
          </p:cNvCxnSpPr>
          <p:nvPr/>
        </p:nvCxnSpPr>
        <p:spPr>
          <a:xfrm>
            <a:off x="3598223" y="4631165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/>
              <p:nvPr/>
            </p:nvSpPr>
            <p:spPr>
              <a:xfrm>
                <a:off x="2021969" y="3742765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969" y="3742765"/>
                <a:ext cx="49237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/>
              <p:nvPr/>
            </p:nvSpPr>
            <p:spPr>
              <a:xfrm>
                <a:off x="2001882" y="4294779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882" y="4294779"/>
                <a:ext cx="525528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/>
              <p:nvPr/>
            </p:nvSpPr>
            <p:spPr>
              <a:xfrm>
                <a:off x="2007601" y="4759605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601" y="4759605"/>
                <a:ext cx="5255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/>
              <p:nvPr/>
            </p:nvSpPr>
            <p:spPr>
              <a:xfrm>
                <a:off x="2879306" y="4431110"/>
                <a:ext cx="677813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306" y="4431110"/>
                <a:ext cx="677813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/>
              <p:nvPr/>
            </p:nvSpPr>
            <p:spPr>
              <a:xfrm>
                <a:off x="4075686" y="4431110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686" y="4431110"/>
                <a:ext cx="53194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13E812-8598-0B4C-9CD3-074D76179647}"/>
              </a:ext>
            </a:extLst>
          </p:cNvPr>
          <p:cNvCxnSpPr>
            <a:cxnSpLocks/>
            <a:stCxn id="33" idx="3"/>
            <a:endCxn id="4" idx="2"/>
          </p:cNvCxnSpPr>
          <p:nvPr/>
        </p:nvCxnSpPr>
        <p:spPr>
          <a:xfrm>
            <a:off x="1964823" y="3231584"/>
            <a:ext cx="873380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/>
              <p:nvPr/>
            </p:nvSpPr>
            <p:spPr>
              <a:xfrm>
                <a:off x="963395" y="3031529"/>
                <a:ext cx="10014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95" y="3031529"/>
                <a:ext cx="10014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/>
              <p:nvPr/>
            </p:nvSpPr>
            <p:spPr>
              <a:xfrm>
                <a:off x="2021969" y="3112383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969" y="3112383"/>
                <a:ext cx="49237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84DD1F-4FB0-AA4F-8ADC-3ED42F79D1F6}"/>
                  </a:ext>
                </a:extLst>
              </p:cNvPr>
              <p:cNvSpPr txBox="1"/>
              <p:nvPr/>
            </p:nvSpPr>
            <p:spPr>
              <a:xfrm>
                <a:off x="5366665" y="3121168"/>
                <a:ext cx="4647298" cy="1806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sub>
                          </m:sSub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QA" sz="2400" dirty="0"/>
              </a:p>
              <a:p>
                <a:endParaRPr lang="en-QA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84DD1F-4FB0-AA4F-8ADC-3ED42F79D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665" y="3121168"/>
                <a:ext cx="4647298" cy="1806328"/>
              </a:xfrm>
              <a:prstGeom prst="rect">
                <a:avLst/>
              </a:prstGeom>
              <a:blipFill>
                <a:blip r:embed="rId13"/>
                <a:stretch>
                  <a:fillRect t="-69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56F9CD3-560D-B745-A762-EAA0E88C997D}"/>
                  </a:ext>
                </a:extLst>
              </p:cNvPr>
              <p:cNvSpPr/>
              <p:nvPr/>
            </p:nvSpPr>
            <p:spPr>
              <a:xfrm>
                <a:off x="6971398" y="5533961"/>
                <a:ext cx="36461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400" dirty="0"/>
                  <a:t>+</a:t>
                </a:r>
                <a:r>
                  <a:rPr lang="en-GB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400" dirty="0"/>
                  <a:t>+</a:t>
                </a:r>
                <a:r>
                  <a:rPr lang="en-GB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56F9CD3-560D-B745-A762-EAA0E88C9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398" y="5533961"/>
                <a:ext cx="3646191" cy="461665"/>
              </a:xfrm>
              <a:prstGeom prst="rect">
                <a:avLst/>
              </a:prstGeom>
              <a:blipFill>
                <a:blip r:embed="rId14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D22D6744-F25A-E141-B168-BBA959D70BD3}"/>
              </a:ext>
            </a:extLst>
          </p:cNvPr>
          <p:cNvSpPr txBox="1"/>
          <p:nvPr/>
        </p:nvSpPr>
        <p:spPr>
          <a:xfrm>
            <a:off x="2668409" y="2856411"/>
            <a:ext cx="3696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T</a:t>
            </a:r>
            <a:r>
              <a:rPr lang="en-QA" sz="2000" i="1" dirty="0">
                <a:solidFill>
                  <a:srgbClr val="00B0F0"/>
                </a:solidFill>
              </a:rPr>
              <a:t>o account for the intercept term </a:t>
            </a:r>
          </a:p>
        </p:txBody>
      </p: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23A41A4E-5F95-1947-9002-4AB33C31E1C7}"/>
              </a:ext>
            </a:extLst>
          </p:cNvPr>
          <p:cNvCxnSpPr>
            <a:cxnSpLocks/>
          </p:cNvCxnSpPr>
          <p:nvPr/>
        </p:nvCxnSpPr>
        <p:spPr>
          <a:xfrm flipV="1">
            <a:off x="2333501" y="3063336"/>
            <a:ext cx="334908" cy="193185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EE4C91D-58E7-DA40-B19C-165F542915AA}"/>
                  </a:ext>
                </a:extLst>
              </p:cNvPr>
              <p:cNvSpPr/>
              <p:nvPr/>
            </p:nvSpPr>
            <p:spPr>
              <a:xfrm>
                <a:off x="6971398" y="4759605"/>
                <a:ext cx="39715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400" dirty="0"/>
                  <a:t>+</a:t>
                </a:r>
                <a:r>
                  <a:rPr lang="en-GB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400" dirty="0"/>
                  <a:t>+</a:t>
                </a:r>
                <a:r>
                  <a:rPr lang="en-GB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EE4C91D-58E7-DA40-B19C-165F54291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398" y="4759605"/>
                <a:ext cx="3971536" cy="461665"/>
              </a:xfrm>
              <a:prstGeom prst="rect">
                <a:avLst/>
              </a:prstGeom>
              <a:blipFill>
                <a:blip r:embed="rId15"/>
                <a:stretch>
                  <a:fillRect t="-5263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5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5" grpId="0"/>
      <p:bldP spid="26" grpId="0"/>
      <p:bldP spid="27" grpId="0"/>
      <p:bldP spid="28" grpId="0"/>
      <p:bldP spid="30" grpId="0"/>
      <p:bldP spid="33" grpId="0"/>
      <p:bldP spid="36" grpId="0"/>
      <p:bldP spid="43" grpId="0"/>
      <p:bldP spid="46" grpId="0"/>
      <p:bldP spid="5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5071401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8855DFC-7EDF-9A44-A8B1-9AFC48DE45D5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8855DFC-7EDF-9A44-A8B1-9AFC48DE4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687DAA4A-7437-6C4A-82E7-71FF66BC130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5323401"/>
            <a:ext cx="346425" cy="353205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DE9B357-EB80-2742-A6B2-C2DE84B60726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DE9B357-EB80-2742-A6B2-C2DE84B60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10B0C968-99E6-CB41-8F2E-9D8A2A2EB731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55A18A9-D43F-A946-BFF3-4E79E5CCF9ED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186D108-4629-2A49-AD70-C0D5B8A0CB05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489138D-45F4-9141-9B31-47D341607561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AFA8B44-00A9-9741-8625-2D883027729C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429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476226"/>
                <a:ext cx="5033236" cy="2111155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3F15B9-5535-AB4C-9D4A-DAA565012583}"/>
              </a:ext>
            </a:extLst>
          </p:cNvPr>
          <p:cNvSpPr/>
          <p:nvPr/>
        </p:nvSpPr>
        <p:spPr>
          <a:xfrm>
            <a:off x="7184571" y="5071401"/>
            <a:ext cx="4176000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8855DFC-7EDF-9A44-A8B1-9AFC48DE45D5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8855DFC-7EDF-9A44-A8B1-9AFC48DE4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687DAA4A-7437-6C4A-82E7-71FF66BC130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1360571" y="5323401"/>
            <a:ext cx="346425" cy="353205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DE9B357-EB80-2742-A6B2-C2DE84B60726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DE9B357-EB80-2742-A6B2-C2DE84B60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0" cy="571760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5F7E785C-300F-6948-98E8-80E77776200D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F48F38C-C943-CE4A-A8A6-BEC09258C6E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FF08C26-DC76-9B42-BF66-E7E57CBDF644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5B7CCFD-FEF4-DA49-B07F-95CED00541D5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2BC9518-8EE6-224D-9EF1-DC5B6F4533D0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993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3577463" y="3132534"/>
            <a:ext cx="690718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4825907" y="2229448"/>
            <a:ext cx="487945" cy="2294116"/>
          </a:xfrm>
          <a:prstGeom prst="curvedConnector4">
            <a:avLst>
              <a:gd name="adj1" fmla="val -46850"/>
              <a:gd name="adj2" fmla="val 57527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216938" y="2744221"/>
                <a:ext cx="1725024" cy="1769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[2]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[2]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[2]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[2]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38" y="2744221"/>
                <a:ext cx="1725024" cy="1769074"/>
              </a:xfrm>
              <a:prstGeom prst="rect">
                <a:avLst/>
              </a:prstGeom>
              <a:blipFill>
                <a:blip r:embed="rId1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/>
              <p:nvPr/>
            </p:nvSpPr>
            <p:spPr>
              <a:xfrm>
                <a:off x="6189737" y="4648232"/>
                <a:ext cx="2577885" cy="381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b="1" dirty="0">
                    <a:solidFill>
                      <a:schemeClr val="tx1"/>
                    </a:solidFill>
                  </a:rPr>
                  <a:t>Dimension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b="1" dirty="0"/>
                  <a:t>=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/>
                  <a:t>(</a:t>
                </a:r>
                <a:r>
                  <a:rPr lang="en-QA" b="1" dirty="0">
                    <a:solidFill>
                      <a:srgbClr val="FF0000"/>
                    </a:solidFill>
                  </a:rPr>
                  <a:t>4</a:t>
                </a:r>
                <a:r>
                  <a:rPr lang="en-QA" b="1" dirty="0"/>
                  <a:t>,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>
                    <a:solidFill>
                      <a:srgbClr val="00B0F0"/>
                    </a:solidFill>
                  </a:rPr>
                  <a:t>1</a:t>
                </a:r>
                <a:r>
                  <a:rPr lang="en-QA" b="1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737" y="4648232"/>
                <a:ext cx="2577885" cy="381130"/>
              </a:xfrm>
              <a:prstGeom prst="rect">
                <a:avLst/>
              </a:prstGeom>
              <a:blipFill>
                <a:blip r:embed="rId18"/>
                <a:stretch>
                  <a:fillRect l="-1961" t="-6667" r="-980" b="-2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B1CD4E-1BEF-5A43-965A-D489452911DA}"/>
                  </a:ext>
                </a:extLst>
              </p:cNvPr>
              <p:cNvSpPr/>
              <p:nvPr/>
            </p:nvSpPr>
            <p:spPr>
              <a:xfrm>
                <a:off x="3667019" y="3219595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B1CD4E-1BEF-5A43-965A-D48945291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019" y="3219595"/>
                <a:ext cx="647485" cy="439351"/>
              </a:xfrm>
              <a:prstGeom prst="rect">
                <a:avLst/>
              </a:prstGeom>
              <a:blipFill>
                <a:blip r:embed="rId1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960CDB-A049-B44B-BBF2-8709A5F462FB}"/>
                  </a:ext>
                </a:extLst>
              </p:cNvPr>
              <p:cNvSpPr/>
              <p:nvPr/>
            </p:nvSpPr>
            <p:spPr>
              <a:xfrm>
                <a:off x="3605012" y="3796537"/>
                <a:ext cx="698781" cy="439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960CDB-A049-B44B-BBF2-8709A5F46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12" y="3796537"/>
                <a:ext cx="698781" cy="439608"/>
              </a:xfrm>
              <a:prstGeom prst="rect">
                <a:avLst/>
              </a:prstGeom>
              <a:blipFill>
                <a:blip r:embed="rId20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2E4897-7AF7-F24A-9D11-A1AA0CAB2C2E}"/>
                  </a:ext>
                </a:extLst>
              </p:cNvPr>
              <p:cNvSpPr/>
              <p:nvPr/>
            </p:nvSpPr>
            <p:spPr>
              <a:xfrm>
                <a:off x="3602972" y="4303854"/>
                <a:ext cx="698781" cy="44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2E4897-7AF7-F24A-9D11-A1AA0CAB2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972" y="4303854"/>
                <a:ext cx="698781" cy="441018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FB6B47-59C9-8E4F-ADCC-0D3E3A42BF57}"/>
                  </a:ext>
                </a:extLst>
              </p:cNvPr>
              <p:cNvSpPr/>
              <p:nvPr/>
            </p:nvSpPr>
            <p:spPr>
              <a:xfrm>
                <a:off x="3591435" y="4739123"/>
                <a:ext cx="698781" cy="44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FB6B47-59C9-8E4F-ADCC-0D3E3A42B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435" y="4739123"/>
                <a:ext cx="698781" cy="441018"/>
              </a:xfrm>
              <a:prstGeom prst="rect">
                <a:avLst/>
              </a:prstGeom>
              <a:blipFill>
                <a:blip r:embed="rId22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036A256-8BB7-B14A-B34E-047367515B6B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F359478-2F16-324D-94E3-0B5763021DDC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3AF8EB7-D456-F842-BA06-F6CE8ABE6532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75404A0-B87F-F749-BC86-122B7FB5F3E8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154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3577463" y="3132534"/>
            <a:ext cx="690718" cy="2752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4825907" y="2229448"/>
            <a:ext cx="487945" cy="2294116"/>
          </a:xfrm>
          <a:prstGeom prst="curvedConnector4">
            <a:avLst>
              <a:gd name="adj1" fmla="val -46850"/>
              <a:gd name="adj2" fmla="val 57527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216938" y="3332052"/>
                <a:ext cx="3316677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38" y="3332052"/>
                <a:ext cx="3316677" cy="55072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/>
              <p:nvPr/>
            </p:nvSpPr>
            <p:spPr>
              <a:xfrm>
                <a:off x="6539557" y="3995899"/>
                <a:ext cx="2671437" cy="415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b="1" dirty="0">
                    <a:solidFill>
                      <a:schemeClr val="tx1"/>
                    </a:solidFill>
                  </a:rPr>
                  <a:t>Dimension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sSup>
                          <m:sSupPr>
                            <m:ctrlPr>
                              <a:rPr lang="en-GB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QA" b="1" dirty="0"/>
                  <a:t>=</a:t>
                </a:r>
                <a:r>
                  <a:rPr lang="en-QA" b="1" dirty="0">
                    <a:solidFill>
                      <a:srgbClr val="FF0000"/>
                    </a:solidFill>
                  </a:rPr>
                  <a:t> </a:t>
                </a:r>
                <a:r>
                  <a:rPr lang="en-QA" b="1" dirty="0"/>
                  <a:t>(</a:t>
                </a:r>
                <a:r>
                  <a:rPr lang="en-QA" b="1" dirty="0">
                    <a:solidFill>
                      <a:srgbClr val="0070C0"/>
                    </a:solidFill>
                  </a:rPr>
                  <a:t>1</a:t>
                </a:r>
                <a:r>
                  <a:rPr lang="en-QA" b="1" dirty="0"/>
                  <a:t>,</a:t>
                </a:r>
                <a:r>
                  <a:rPr lang="en-QA" b="1" dirty="0">
                    <a:solidFill>
                      <a:srgbClr val="FF0000"/>
                    </a:solidFill>
                  </a:rPr>
                  <a:t> 4</a:t>
                </a:r>
                <a:r>
                  <a:rPr lang="en-QA" b="1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A4C2E-4BE7-4545-8E75-20BA9C82D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557" y="3995899"/>
                <a:ext cx="2671437" cy="415755"/>
              </a:xfrm>
              <a:prstGeom prst="rect">
                <a:avLst/>
              </a:prstGeom>
              <a:blipFill>
                <a:blip r:embed="rId18"/>
                <a:stretch>
                  <a:fillRect l="-2370" r="-948" b="-235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B1CD4E-1BEF-5A43-965A-D489452911DA}"/>
                  </a:ext>
                </a:extLst>
              </p:cNvPr>
              <p:cNvSpPr/>
              <p:nvPr/>
            </p:nvSpPr>
            <p:spPr>
              <a:xfrm>
                <a:off x="3667019" y="3219595"/>
                <a:ext cx="647485" cy="439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B1CD4E-1BEF-5A43-965A-D48945291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019" y="3219595"/>
                <a:ext cx="647485" cy="439351"/>
              </a:xfrm>
              <a:prstGeom prst="rect">
                <a:avLst/>
              </a:prstGeom>
              <a:blipFill>
                <a:blip r:embed="rId1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960CDB-A049-B44B-BBF2-8709A5F462FB}"/>
                  </a:ext>
                </a:extLst>
              </p:cNvPr>
              <p:cNvSpPr/>
              <p:nvPr/>
            </p:nvSpPr>
            <p:spPr>
              <a:xfrm>
                <a:off x="3605012" y="3796537"/>
                <a:ext cx="698781" cy="439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960CDB-A049-B44B-BBF2-8709A5F46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12" y="3796537"/>
                <a:ext cx="698781" cy="439608"/>
              </a:xfrm>
              <a:prstGeom prst="rect">
                <a:avLst/>
              </a:prstGeom>
              <a:blipFill>
                <a:blip r:embed="rId20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2E4897-7AF7-F24A-9D11-A1AA0CAB2C2E}"/>
                  </a:ext>
                </a:extLst>
              </p:cNvPr>
              <p:cNvSpPr/>
              <p:nvPr/>
            </p:nvSpPr>
            <p:spPr>
              <a:xfrm>
                <a:off x="3602972" y="4303854"/>
                <a:ext cx="698781" cy="44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2E4897-7AF7-F24A-9D11-A1AA0CAB2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972" y="4303854"/>
                <a:ext cx="698781" cy="441018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FB6B47-59C9-8E4F-ADCC-0D3E3A42BF57}"/>
                  </a:ext>
                </a:extLst>
              </p:cNvPr>
              <p:cNvSpPr/>
              <p:nvPr/>
            </p:nvSpPr>
            <p:spPr>
              <a:xfrm>
                <a:off x="3591435" y="4739123"/>
                <a:ext cx="698781" cy="44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bSup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FB6B47-59C9-8E4F-ADCC-0D3E3A42B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435" y="4739123"/>
                <a:ext cx="698781" cy="441018"/>
              </a:xfrm>
              <a:prstGeom prst="rect">
                <a:avLst/>
              </a:prstGeom>
              <a:blipFill>
                <a:blip r:embed="rId22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658FED0-B2EB-BD48-9E50-777871B0EA07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CABDB6A-E669-4D4B-B4E8-7F298E2FE703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297E692-3A5D-6B4D-A738-25B867580E01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688DDDC-12F1-BD41-8534-88FC1200ADAC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806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3577463" y="2700534"/>
            <a:ext cx="690718" cy="31847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16200000" flipH="1">
            <a:off x="4609908" y="2013448"/>
            <a:ext cx="919944" cy="2294116"/>
          </a:xfrm>
          <a:prstGeom prst="curvedConnector4">
            <a:avLst>
              <a:gd name="adj1" fmla="val 710"/>
              <a:gd name="adj2" fmla="val 57527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216938" y="3333929"/>
                <a:ext cx="1584152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000" b="1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1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20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0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0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38" y="3333929"/>
                <a:ext cx="1584152" cy="55072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BE7FCF4-A2FF-234A-9651-9E9B88669BE8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F1F0AB1-F268-0541-B5F6-D42BD11FDA13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E788D6A-6B94-6644-BBCC-20F404414AB2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6211FCC-A32B-B840-B504-9165E1A6601D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0BD0C9F-80CD-CF41-ACE5-420FAC884D63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43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4268179" y="4134617"/>
            <a:ext cx="444229" cy="86400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5400000" flipH="1" flipV="1">
            <a:off x="5113422" y="2983135"/>
            <a:ext cx="528355" cy="1774610"/>
          </a:xfrm>
          <a:prstGeom prst="curvedConnector2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/>
              <p:nvPr/>
            </p:nvSpPr>
            <p:spPr>
              <a:xfrm>
                <a:off x="6324849" y="3330896"/>
                <a:ext cx="1538946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52897E-85B0-2F4D-83C3-DC2ED71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849" y="3330896"/>
                <a:ext cx="1538946" cy="55072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5D5FBEF-5E00-BC4B-A1AB-5271CD5C6A5F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D7F192A-E078-EE44-AA2E-7B74CDE90A7E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64A9901-7017-DE4A-817B-58BB0FDFF649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47456A5-2952-1942-A777-34F785C35DEE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3ED9ACB-D6F4-3D48-8A6A-35099EDF236A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199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02EF79B-ACDE-C04D-B280-D8B5BD3F1B92}"/>
                  </a:ext>
                </a:extLst>
              </p:cNvPr>
              <p:cNvSpPr/>
              <p:nvPr/>
            </p:nvSpPr>
            <p:spPr>
              <a:xfrm>
                <a:off x="6324849" y="3330896"/>
                <a:ext cx="1590564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0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02EF79B-ACDE-C04D-B280-D8B5BD3F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849" y="3330896"/>
                <a:ext cx="1590564" cy="550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2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4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7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BFA56F-C7A2-5947-A94E-45B571CA9B6D}"/>
              </a:ext>
            </a:extLst>
          </p:cNvPr>
          <p:cNvSpPr/>
          <p:nvPr/>
        </p:nvSpPr>
        <p:spPr>
          <a:xfrm>
            <a:off x="4738442" y="4134618"/>
            <a:ext cx="406879" cy="8640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893BDC7-769A-C842-88C3-120BFED10D31}"/>
              </a:ext>
            </a:extLst>
          </p:cNvPr>
          <p:cNvCxnSpPr>
            <a:cxnSpLocks/>
            <a:stCxn id="27" idx="0"/>
          </p:cNvCxnSpPr>
          <p:nvPr/>
        </p:nvCxnSpPr>
        <p:spPr>
          <a:xfrm rot="5400000" flipH="1" flipV="1">
            <a:off x="5365030" y="3160742"/>
            <a:ext cx="550728" cy="1397025"/>
          </a:xfrm>
          <a:prstGeom prst="curvedConnector2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E610E4D-9BFA-A540-B05D-2F927ED4CBFA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F15B89B-F28F-DD4A-BEEF-56E9391628AC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8DF4E78-1092-0C40-BE6C-475C67BA1CE8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D9EC91D-C8D9-FE47-BB88-BEC71A3F3483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42FE06B-B626-C34C-BF0C-953D8C8CE08E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2982942-3BD3-A24E-815E-C1CA57C2E574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681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606662" y="3789738"/>
                <a:ext cx="4992008" cy="2104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62" y="3789738"/>
                <a:ext cx="4992008" cy="210442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/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012335F-3A73-2443-B906-7A4D68828252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63EE68C-8F44-4E4E-B92C-71F94D4ED430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A57826D-5AEF-1C44-825A-EEBE469F6E97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6C055-BF2E-AC4F-ABE5-E1D05ED4CB8D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9CCF4BC-9CE6-454E-9CAD-AD4492651E02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93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061440" y="4379034"/>
                <a:ext cx="6095323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440" y="4379034"/>
                <a:ext cx="6095323" cy="5507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/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C400CA8-B7E5-0047-A200-E695AE894D9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0208EF9-B7D6-514D-9D9E-868AA8AFBC7C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375F579-D8B3-F84B-9EA0-EB9ABF49E082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B6E18A4-1041-404B-A101-AC2BFBB32C41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0BA13A3-3479-6E49-9B32-B44198EFD28C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990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/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20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3BA8F3F-162E-D348-8D4B-43F49F993767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876225E-77F3-3D45-8592-EE33313A01A8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42A7110-0CBE-2B4E-8BFF-B70927979424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27BEC78-4E5C-FE40-94F3-8D6E14BE3B24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B42A970-7A27-C44B-8C90-B5F2181F3883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2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What is the hypothesis function of </a:t>
                </a:r>
                <a:r>
                  <a:rPr lang="en-GB" b="1" dirty="0">
                    <a:solidFill>
                      <a:srgbClr val="92D050"/>
                    </a:solidFill>
                  </a:rPr>
                  <a:t>logistic regression</a:t>
                </a:r>
                <a:r>
                  <a:rPr lang="en-GB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), where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GB" dirty="0"/>
                  <a:t>],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,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FCE55D1-3AAD-DB42-A998-F50B556E3101}"/>
              </a:ext>
            </a:extLst>
          </p:cNvPr>
          <p:cNvSpPr/>
          <p:nvPr/>
        </p:nvSpPr>
        <p:spPr>
          <a:xfrm>
            <a:off x="2838202" y="4929862"/>
            <a:ext cx="2375065" cy="525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21D851-1490-D44D-9C0B-B9629990B9F0}"/>
              </a:ext>
            </a:extLst>
          </p:cNvPr>
          <p:cNvCxnSpPr/>
          <p:nvPr/>
        </p:nvCxnSpPr>
        <p:spPr>
          <a:xfrm>
            <a:off x="1828800" y="4381983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251EA2-20BA-ED44-B9E7-57C8D51DA2A2}"/>
              </a:ext>
            </a:extLst>
          </p:cNvPr>
          <p:cNvCxnSpPr>
            <a:cxnSpLocks/>
          </p:cNvCxnSpPr>
          <p:nvPr/>
        </p:nvCxnSpPr>
        <p:spPr>
          <a:xfrm>
            <a:off x="1828800" y="5189505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1F6F5A-0C23-A949-A2A4-4D32AA2A3EB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828800" y="5189506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/>
              <p:nvPr/>
            </p:nvSpPr>
            <p:spPr>
              <a:xfrm>
                <a:off x="1316096" y="4122974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4122974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/>
              <p:nvPr/>
            </p:nvSpPr>
            <p:spPr>
              <a:xfrm>
                <a:off x="1316096" y="492986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4929862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/>
              <p:nvPr/>
            </p:nvSpPr>
            <p:spPr>
              <a:xfrm>
                <a:off x="1316096" y="5782199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96" y="5782199"/>
                <a:ext cx="512704" cy="400110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8002A7-2E49-E641-AF8A-B0F0AFDE3FD9}"/>
              </a:ext>
            </a:extLst>
          </p:cNvPr>
          <p:cNvCxnSpPr>
            <a:cxnSpLocks/>
          </p:cNvCxnSpPr>
          <p:nvPr/>
        </p:nvCxnSpPr>
        <p:spPr>
          <a:xfrm>
            <a:off x="5229855" y="5209593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/>
              <p:nvPr/>
            </p:nvSpPr>
            <p:spPr>
              <a:xfrm>
                <a:off x="1982780" y="4267643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80" y="4267643"/>
                <a:ext cx="492378" cy="400110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/>
              <p:nvPr/>
            </p:nvSpPr>
            <p:spPr>
              <a:xfrm>
                <a:off x="1962693" y="4793531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693" y="4793531"/>
                <a:ext cx="525528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/>
              <p:nvPr/>
            </p:nvSpPr>
            <p:spPr>
              <a:xfrm>
                <a:off x="1972073" y="5189505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073" y="5189505"/>
                <a:ext cx="5255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/>
              <p:nvPr/>
            </p:nvSpPr>
            <p:spPr>
              <a:xfrm>
                <a:off x="2879306" y="4953612"/>
                <a:ext cx="1145698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306" y="4953612"/>
                <a:ext cx="1145698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/>
              <p:nvPr/>
            </p:nvSpPr>
            <p:spPr>
              <a:xfrm>
                <a:off x="5764245" y="4989450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245" y="4989450"/>
                <a:ext cx="53194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13E812-8598-0B4C-9CD3-074D76179647}"/>
              </a:ext>
            </a:extLst>
          </p:cNvPr>
          <p:cNvCxnSpPr>
            <a:cxnSpLocks/>
            <a:stCxn id="33" idx="3"/>
            <a:endCxn id="4" idx="2"/>
          </p:cNvCxnSpPr>
          <p:nvPr/>
        </p:nvCxnSpPr>
        <p:spPr>
          <a:xfrm>
            <a:off x="1873382" y="3730336"/>
            <a:ext cx="964820" cy="146246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/>
              <p:nvPr/>
            </p:nvSpPr>
            <p:spPr>
              <a:xfrm>
                <a:off x="871954" y="3530281"/>
                <a:ext cx="10014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54" y="3530281"/>
                <a:ext cx="1001428" cy="400110"/>
              </a:xfrm>
              <a:prstGeom prst="rect">
                <a:avLst/>
              </a:prstGeom>
              <a:blipFill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/>
              <p:nvPr/>
            </p:nvSpPr>
            <p:spPr>
              <a:xfrm>
                <a:off x="1982780" y="3715639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80" y="3715639"/>
                <a:ext cx="492378" cy="400110"/>
              </a:xfrm>
              <a:prstGeom prst="rect">
                <a:avLst/>
              </a:prstGeom>
              <a:blipFill>
                <a:blip r:embed="rId1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C2AFB4-D07D-E54B-870E-E6BAB71F8442}"/>
              </a:ext>
            </a:extLst>
          </p:cNvPr>
          <p:cNvCxnSpPr>
            <a:endCxn id="4" idx="4"/>
          </p:cNvCxnSpPr>
          <p:nvPr/>
        </p:nvCxnSpPr>
        <p:spPr>
          <a:xfrm>
            <a:off x="4025004" y="4929862"/>
            <a:ext cx="731" cy="5258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/>
              <p:nvPr/>
            </p:nvSpPr>
            <p:spPr>
              <a:xfrm>
                <a:off x="3936389" y="4959126"/>
                <a:ext cx="12424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389" y="4959126"/>
                <a:ext cx="1242456" cy="400110"/>
              </a:xfrm>
              <a:prstGeom prst="rect">
                <a:avLst/>
              </a:prstGeom>
              <a:blipFill>
                <a:blip r:embed="rId13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7FD265-80AE-584E-9077-6D05C6D56E0E}"/>
                  </a:ext>
                </a:extLst>
              </p:cNvPr>
              <p:cNvSpPr txBox="1"/>
              <p:nvPr/>
            </p:nvSpPr>
            <p:spPr>
              <a:xfrm>
                <a:off x="6217588" y="2984222"/>
                <a:ext cx="5552867" cy="150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dirty="0"/>
              </a:p>
              <a:p>
                <a:endParaRPr lang="en-QA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7FD265-80AE-584E-9077-6D05C6D56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588" y="2984222"/>
                <a:ext cx="5552867" cy="1505092"/>
              </a:xfrm>
              <a:prstGeom prst="rect">
                <a:avLst/>
              </a:prstGeom>
              <a:blipFill>
                <a:blip r:embed="rId14"/>
                <a:stretch>
                  <a:fillRect l="-457" r="-91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F56DF51-93B2-164A-80CA-B26069214832}"/>
                  </a:ext>
                </a:extLst>
              </p:cNvPr>
              <p:cNvSpPr/>
              <p:nvPr/>
            </p:nvSpPr>
            <p:spPr>
              <a:xfrm>
                <a:off x="7871586" y="5250659"/>
                <a:ext cx="35029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QA" sz="20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F56DF51-93B2-164A-80CA-B26069214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586" y="5250659"/>
                <a:ext cx="3502947" cy="400110"/>
              </a:xfrm>
              <a:prstGeom prst="rect">
                <a:avLst/>
              </a:prstGeom>
              <a:blipFill>
                <a:blip r:embed="rId15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672DD7-AB33-BC44-93D9-D602C39CCDE7}"/>
                  </a:ext>
                </a:extLst>
              </p:cNvPr>
              <p:cNvSpPr/>
              <p:nvPr/>
            </p:nvSpPr>
            <p:spPr>
              <a:xfrm>
                <a:off x="7871586" y="4490676"/>
                <a:ext cx="37732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QA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672DD7-AB33-BC44-93D9-D602C39CC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586" y="4490676"/>
                <a:ext cx="3773277" cy="400110"/>
              </a:xfrm>
              <a:prstGeom prst="rect">
                <a:avLst/>
              </a:prstGeom>
              <a:blipFill>
                <a:blip r:embed="rId16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D1AADA-CE32-0648-8314-8EEC5FC6E3D9}"/>
                  </a:ext>
                </a:extLst>
              </p:cNvPr>
              <p:cNvSpPr/>
              <p:nvPr/>
            </p:nvSpPr>
            <p:spPr>
              <a:xfrm>
                <a:off x="7808647" y="5891059"/>
                <a:ext cx="3438249" cy="683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QA" sz="2000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QA" sz="2000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D1AADA-CE32-0648-8314-8EEC5FC6E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647" y="5891059"/>
                <a:ext cx="3438249" cy="683970"/>
              </a:xfrm>
              <a:prstGeom prst="rect">
                <a:avLst/>
              </a:prstGeom>
              <a:blipFill>
                <a:blip r:embed="rId1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EDEF30A-5553-454B-B97A-96F2A1A6B3C2}"/>
              </a:ext>
            </a:extLst>
          </p:cNvPr>
          <p:cNvSpPr txBox="1"/>
          <p:nvPr/>
        </p:nvSpPr>
        <p:spPr>
          <a:xfrm>
            <a:off x="2674213" y="3864195"/>
            <a:ext cx="3696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T</a:t>
            </a:r>
            <a:r>
              <a:rPr lang="en-QA" sz="2000" i="1" dirty="0">
                <a:solidFill>
                  <a:srgbClr val="00B0F0"/>
                </a:solidFill>
              </a:rPr>
              <a:t>o account for the intercept term </a:t>
            </a:r>
          </a:p>
        </p:txBody>
      </p: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2E70931D-A52E-8D44-A513-258050B51AF3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2407232" y="3919455"/>
            <a:ext cx="266981" cy="144795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6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5" grpId="0"/>
      <p:bldP spid="26" grpId="0"/>
      <p:bldP spid="27" grpId="0"/>
      <p:bldP spid="28" grpId="0"/>
      <p:bldP spid="30" grpId="0"/>
      <p:bldP spid="33" grpId="0"/>
      <p:bldP spid="36" grpId="0"/>
      <p:bldP spid="31" grpId="0"/>
      <p:bldP spid="34" grpId="0"/>
      <p:bldP spid="35" grpId="0"/>
      <p:bldP spid="17" grpId="0"/>
      <p:bldP spid="24" grpId="0"/>
      <p:bldP spid="38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/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0411D0F-3428-EF40-AF79-1DF31416A8FA}"/>
              </a:ext>
            </a:extLst>
          </p:cNvPr>
          <p:cNvSpPr/>
          <p:nvPr/>
        </p:nvSpPr>
        <p:spPr>
          <a:xfrm>
            <a:off x="6523497" y="4405070"/>
            <a:ext cx="5242029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20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829D7F8-9C2D-3E49-B21C-67B2D3CB987B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829D7F8-9C2D-3E49-B21C-67B2D3CB9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BA40F00F-BAA0-4142-A4C1-086668C91AD2}"/>
              </a:ext>
            </a:extLst>
          </p:cNvPr>
          <p:cNvCxnSpPr>
            <a:cxnSpLocks/>
            <a:stCxn id="63" idx="3"/>
          </p:cNvCxnSpPr>
          <p:nvPr/>
        </p:nvCxnSpPr>
        <p:spPr>
          <a:xfrm flipH="1">
            <a:off x="11353800" y="4657070"/>
            <a:ext cx="411726" cy="1012757"/>
          </a:xfrm>
          <a:prstGeom prst="curvedConnector4">
            <a:avLst>
              <a:gd name="adj1" fmla="val -55522"/>
              <a:gd name="adj2" fmla="val 62441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27D5870-DAF8-7C47-9711-0322BA25EEB8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A5FEF36-1B52-0743-AA4B-3EA624EDEAA9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4F6D945-DD0B-E641-8A78-C3D2F35D5FBF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D321AAA-6677-DC4C-A5ED-9E80E50DAAC1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E5BA92F-61C5-A142-A4F3-6C0BF174897A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73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6992"/>
                <a:ext cx="282429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/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Q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p>
                          </m:sSub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QA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[2]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B78827-A59E-6640-86F8-C0DC13FC3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440" y="4379034"/>
                <a:ext cx="5907964" cy="5507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/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69A6F-11DC-3A4D-853E-041DB379B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76" y="3638235"/>
                <a:ext cx="2592954" cy="5237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0411D0F-3428-EF40-AF79-1DF31416A8FA}"/>
              </a:ext>
            </a:extLst>
          </p:cNvPr>
          <p:cNvSpPr/>
          <p:nvPr/>
        </p:nvSpPr>
        <p:spPr>
          <a:xfrm>
            <a:off x="6523497" y="4405070"/>
            <a:ext cx="5242029" cy="504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28" y="5919837"/>
                <a:ext cx="1958485" cy="477438"/>
              </a:xfrm>
              <a:prstGeom prst="rect">
                <a:avLst/>
              </a:prstGeom>
              <a:blipFill>
                <a:blip r:embed="rId20"/>
                <a:stretch>
                  <a:fillRect t="-5263" r="-3871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829D7F8-9C2D-3E49-B21C-67B2D3CB987B}"/>
                  </a:ext>
                </a:extLst>
              </p:cNvPr>
              <p:cNvSpPr/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829D7F8-9C2D-3E49-B21C-67B2D3CB9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98" y="5896918"/>
                <a:ext cx="2062681" cy="560090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BA40F00F-BAA0-4142-A4C1-086668C91AD2}"/>
              </a:ext>
            </a:extLst>
          </p:cNvPr>
          <p:cNvCxnSpPr>
            <a:cxnSpLocks/>
            <a:stCxn id="63" idx="3"/>
          </p:cNvCxnSpPr>
          <p:nvPr/>
        </p:nvCxnSpPr>
        <p:spPr>
          <a:xfrm flipH="1">
            <a:off x="11353800" y="4657070"/>
            <a:ext cx="411726" cy="1012757"/>
          </a:xfrm>
          <a:prstGeom prst="curvedConnector4">
            <a:avLst>
              <a:gd name="adj1" fmla="val -55522"/>
              <a:gd name="adj2" fmla="val 62441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B626D51-F3C4-7048-9280-94579AF98171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07844" cy="396877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01DF11-CD52-AB40-9C71-A4B28AF332E5}"/>
              </a:ext>
            </a:extLst>
          </p:cNvPr>
          <p:cNvCxnSpPr>
            <a:cxnSpLocks/>
          </p:cNvCxnSpPr>
          <p:nvPr/>
        </p:nvCxnSpPr>
        <p:spPr>
          <a:xfrm>
            <a:off x="1728368" y="3599570"/>
            <a:ext cx="1011241" cy="1365898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E6F032E-E594-EF48-85CE-9436FB5AD2A8}"/>
              </a:ext>
            </a:extLst>
          </p:cNvPr>
          <p:cNvCxnSpPr>
            <a:cxnSpLocks/>
          </p:cNvCxnSpPr>
          <p:nvPr/>
        </p:nvCxnSpPr>
        <p:spPr>
          <a:xfrm>
            <a:off x="1729927" y="3599570"/>
            <a:ext cx="1009682" cy="228572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6E7071C-96FA-A544-AC51-EB855B8C19DF}"/>
              </a:ext>
            </a:extLst>
          </p:cNvPr>
          <p:cNvCxnSpPr>
            <a:cxnSpLocks/>
          </p:cNvCxnSpPr>
          <p:nvPr/>
        </p:nvCxnSpPr>
        <p:spPr>
          <a:xfrm flipV="1">
            <a:off x="1729927" y="3132534"/>
            <a:ext cx="1006285" cy="4670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4E841F9-D5FD-BA47-8C53-E231DDA693B5}"/>
              </a:ext>
            </a:extLst>
          </p:cNvPr>
          <p:cNvCxnSpPr>
            <a:cxnSpLocks/>
          </p:cNvCxnSpPr>
          <p:nvPr/>
        </p:nvCxnSpPr>
        <p:spPr>
          <a:xfrm>
            <a:off x="3643308" y="2700534"/>
            <a:ext cx="624873" cy="18724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679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096844" y="2966992"/>
                <a:ext cx="28242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844" y="2966992"/>
                <a:ext cx="282429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  <a:blipFill>
                <a:blip r:embed="rId18"/>
                <a:stretch>
                  <a:fillRect t="-5128" r="-451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128" r="-3846" b="-2564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2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096844" y="2966992"/>
                <a:ext cx="314162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844" y="2966992"/>
                <a:ext cx="314162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  <a:blipFill>
                <a:blip r:embed="rId18"/>
                <a:stretch>
                  <a:fillRect t="-5128" r="-451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128" r="-3846" b="-2564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691C3D6-9F1F-BC4A-B8CB-A65FB0DB6F76}"/>
              </a:ext>
            </a:extLst>
          </p:cNvPr>
          <p:cNvSpPr/>
          <p:nvPr/>
        </p:nvSpPr>
        <p:spPr>
          <a:xfrm>
            <a:off x="6270172" y="5479422"/>
            <a:ext cx="5083621" cy="108607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But, this assumes only 1 training example!</a:t>
            </a:r>
          </a:p>
        </p:txBody>
      </p:sp>
    </p:spTree>
    <p:extLst>
      <p:ext uri="{BB962C8B-B14F-4D97-AF65-F5344CB8AC3E}">
        <p14:creationId xmlns:p14="http://schemas.microsoft.com/office/powerpoint/2010/main" val="33768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096844" y="2966992"/>
                <a:ext cx="314162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844" y="2966992"/>
                <a:ext cx="314162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57091"/>
                <a:ext cx="314162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492" y="4846370"/>
                <a:ext cx="1958485" cy="477438"/>
              </a:xfrm>
              <a:prstGeom prst="rect">
                <a:avLst/>
              </a:prstGeom>
              <a:blipFill>
                <a:blip r:embed="rId18"/>
                <a:stretch>
                  <a:fillRect t="-5128" r="-451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76" y="3665849"/>
                <a:ext cx="1958485" cy="477438"/>
              </a:xfrm>
              <a:prstGeom prst="rect">
                <a:avLst/>
              </a:prstGeom>
              <a:blipFill>
                <a:blip r:embed="rId19"/>
                <a:stretch>
                  <a:fillRect t="-5128" r="-3846" b="-2564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C830EBE-5775-F64D-88F1-2F5A67CC234D}"/>
              </a:ext>
            </a:extLst>
          </p:cNvPr>
          <p:cNvSpPr/>
          <p:nvPr/>
        </p:nvSpPr>
        <p:spPr>
          <a:xfrm>
            <a:off x="6270172" y="5479422"/>
            <a:ext cx="5083621" cy="108607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How can we account for all the training examples?</a:t>
            </a:r>
          </a:p>
        </p:txBody>
      </p:sp>
    </p:spTree>
    <p:extLst>
      <p:ext uri="{BB962C8B-B14F-4D97-AF65-F5344CB8AC3E}">
        <p14:creationId xmlns:p14="http://schemas.microsoft.com/office/powerpoint/2010/main" val="3304723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  <a:blipFill>
                <a:blip r:embed="rId18"/>
                <a:stretch>
                  <a:fillRect t="-5128" r="-2525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  <a:blipFill>
                <a:blip r:embed="rId19"/>
                <a:stretch>
                  <a:fillRect t="-5128" r="-304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/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blipFill>
                <a:blip r:embed="rId21"/>
                <a:stretch>
                  <a:fillRect l="-559" b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/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blipFill>
                <a:blip r:embed="rId22"/>
                <a:stretch>
                  <a:fillRect l="-2577" t="-6061" r="-2062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9F41D6EE-A810-774A-B3F3-34D9CB2F0838}"/>
              </a:ext>
            </a:extLst>
          </p:cNvPr>
          <p:cNvCxnSpPr>
            <a:stCxn id="4" idx="3"/>
          </p:cNvCxnSpPr>
          <p:nvPr/>
        </p:nvCxnSpPr>
        <p:spPr>
          <a:xfrm flipV="1">
            <a:off x="8375005" y="2992382"/>
            <a:ext cx="708592" cy="230833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BB01D50-A218-5F42-8590-78128D8DE236}"/>
              </a:ext>
            </a:extLst>
          </p:cNvPr>
          <p:cNvSpPr/>
          <p:nvPr/>
        </p:nvSpPr>
        <p:spPr>
          <a:xfrm>
            <a:off x="7140496" y="5364996"/>
            <a:ext cx="288000" cy="435938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/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Refers to the </a:t>
                </a:r>
                <a14:m>
                  <m:oMath xmlns:m="http://schemas.openxmlformats.org/officeDocument/2006/math">
                    <m:r>
                      <a:rPr lang="en-QA" sz="2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QA" sz="2000" i="1" baseline="30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 in </a:t>
                </a:r>
                <a:br>
                  <a:rPr lang="en-QA" sz="2000" dirty="0">
                    <a:solidFill>
                      <a:srgbClr val="00B050"/>
                    </a:solidFill>
                  </a:rPr>
                </a:br>
                <a:r>
                  <a:rPr lang="en-QA" sz="2000" dirty="0">
                    <a:solidFill>
                      <a:srgbClr val="00B050"/>
                    </a:solidFill>
                  </a:rPr>
                  <a:t>the training dataset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blipFill>
                <a:blip r:embed="rId23"/>
                <a:stretch>
                  <a:fillRect l="-2066" t="-5357" r="-1240" b="-1607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urved Connector 73">
            <a:extLst>
              <a:ext uri="{FF2B5EF4-FFF2-40B4-BE49-F238E27FC236}">
                <a16:creationId xmlns:a16="http://schemas.microsoft.com/office/drawing/2014/main" id="{B1FB3244-BD64-5149-B57D-A92BC26C1FA4}"/>
              </a:ext>
            </a:extLst>
          </p:cNvPr>
          <p:cNvCxnSpPr>
            <a:cxnSpLocks/>
            <a:stCxn id="67" idx="2"/>
          </p:cNvCxnSpPr>
          <p:nvPr/>
        </p:nvCxnSpPr>
        <p:spPr>
          <a:xfrm rot="16200000" flipH="1">
            <a:off x="7514694" y="5570736"/>
            <a:ext cx="476058" cy="93645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84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7" grpId="0" animBg="1"/>
      <p:bldP spid="7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  <a:blipFill>
                <a:blip r:embed="rId18"/>
                <a:stretch>
                  <a:fillRect t="-5128" r="-2525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  <a:blipFill>
                <a:blip r:embed="rId19"/>
                <a:stretch>
                  <a:fillRect t="-5128" r="-304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/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blipFill>
                <a:blip r:embed="rId21"/>
                <a:stretch>
                  <a:fillRect l="-559" b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/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blipFill>
                <a:blip r:embed="rId22"/>
                <a:stretch>
                  <a:fillRect l="-2577" t="-6061" r="-2062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9F41D6EE-A810-774A-B3F3-34D9CB2F0838}"/>
              </a:ext>
            </a:extLst>
          </p:cNvPr>
          <p:cNvCxnSpPr>
            <a:stCxn id="4" idx="3"/>
          </p:cNvCxnSpPr>
          <p:nvPr/>
        </p:nvCxnSpPr>
        <p:spPr>
          <a:xfrm flipV="1">
            <a:off x="8375005" y="2992382"/>
            <a:ext cx="708592" cy="230833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BB01D50-A218-5F42-8590-78128D8DE236}"/>
              </a:ext>
            </a:extLst>
          </p:cNvPr>
          <p:cNvSpPr/>
          <p:nvPr/>
        </p:nvSpPr>
        <p:spPr>
          <a:xfrm>
            <a:off x="7140496" y="5364996"/>
            <a:ext cx="288000" cy="435938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/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Refers to the </a:t>
                </a:r>
                <a14:m>
                  <m:oMath xmlns:m="http://schemas.openxmlformats.org/officeDocument/2006/math">
                    <m:r>
                      <a:rPr lang="en-QA" sz="2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QA" sz="2000" i="1" baseline="30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 in </a:t>
                </a:r>
                <a:br>
                  <a:rPr lang="en-QA" sz="2000" dirty="0">
                    <a:solidFill>
                      <a:srgbClr val="00B050"/>
                    </a:solidFill>
                  </a:rPr>
                </a:br>
                <a:r>
                  <a:rPr lang="en-QA" sz="2000" dirty="0">
                    <a:solidFill>
                      <a:srgbClr val="00B050"/>
                    </a:solidFill>
                  </a:rPr>
                  <a:t>the training dataset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blipFill>
                <a:blip r:embed="rId23"/>
                <a:stretch>
                  <a:fillRect l="-2066" t="-5357" r="-1240" b="-1607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urved Connector 73">
            <a:extLst>
              <a:ext uri="{FF2B5EF4-FFF2-40B4-BE49-F238E27FC236}">
                <a16:creationId xmlns:a16="http://schemas.microsoft.com/office/drawing/2014/main" id="{B1FB3244-BD64-5149-B57D-A92BC26C1FA4}"/>
              </a:ext>
            </a:extLst>
          </p:cNvPr>
          <p:cNvCxnSpPr>
            <a:cxnSpLocks/>
            <a:stCxn id="67" idx="2"/>
          </p:cNvCxnSpPr>
          <p:nvPr/>
        </p:nvCxnSpPr>
        <p:spPr>
          <a:xfrm rot="16200000" flipH="1">
            <a:off x="7514694" y="5570736"/>
            <a:ext cx="476058" cy="93645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9128A486-DBF5-8F44-B9A1-002C877BB06A}"/>
              </a:ext>
            </a:extLst>
          </p:cNvPr>
          <p:cNvSpPr/>
          <p:nvPr/>
        </p:nvSpPr>
        <p:spPr>
          <a:xfrm>
            <a:off x="6096000" y="2700534"/>
            <a:ext cx="5713920" cy="4005431"/>
          </a:xfrm>
          <a:prstGeom prst="roundRect">
            <a:avLst/>
          </a:prstGeom>
          <a:solidFill>
            <a:srgbClr val="00B0F0">
              <a:alpha val="9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But, loops in general slow down programs; hence, it is better to further </a:t>
            </a:r>
            <a:r>
              <a:rPr lang="en-QA" sz="2800" b="1" i="1" dirty="0">
                <a:solidFill>
                  <a:schemeClr val="tx1"/>
                </a:solidFill>
              </a:rPr>
              <a:t>vectorize</a:t>
            </a:r>
            <a:r>
              <a:rPr lang="en-QA" sz="2800" dirty="0">
                <a:solidFill>
                  <a:schemeClr val="tx1"/>
                </a:solidFill>
              </a:rPr>
              <a:t> the implementation in order to </a:t>
            </a:r>
            <a:br>
              <a:rPr lang="en-QA" sz="2800" dirty="0">
                <a:solidFill>
                  <a:schemeClr val="tx1"/>
                </a:solidFill>
              </a:rPr>
            </a:br>
            <a:r>
              <a:rPr lang="en-QA" sz="2800" dirty="0">
                <a:solidFill>
                  <a:schemeClr val="tx1"/>
                </a:solidFill>
              </a:rPr>
              <a:t>avoid any loop,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34128926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  <a:blipFill>
                <a:blip r:embed="rId18"/>
                <a:stretch>
                  <a:fillRect t="-5128" r="-2525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  <a:blipFill>
                <a:blip r:embed="rId19"/>
                <a:stretch>
                  <a:fillRect t="-5128" r="-304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/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blipFill>
                <a:blip r:embed="rId21"/>
                <a:stretch>
                  <a:fillRect l="-559" b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/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CA975-F880-8C4B-8705-85C7FF86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651" y="2792327"/>
                <a:ext cx="2454005" cy="400110"/>
              </a:xfrm>
              <a:prstGeom prst="rect">
                <a:avLst/>
              </a:prstGeom>
              <a:blipFill>
                <a:blip r:embed="rId22"/>
                <a:stretch>
                  <a:fillRect l="-2577" t="-6061" r="-2062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9F41D6EE-A810-774A-B3F3-34D9CB2F0838}"/>
              </a:ext>
            </a:extLst>
          </p:cNvPr>
          <p:cNvCxnSpPr>
            <a:stCxn id="4" idx="3"/>
          </p:cNvCxnSpPr>
          <p:nvPr/>
        </p:nvCxnSpPr>
        <p:spPr>
          <a:xfrm flipV="1">
            <a:off x="8375005" y="2992382"/>
            <a:ext cx="708592" cy="230833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BB01D50-A218-5F42-8590-78128D8DE236}"/>
              </a:ext>
            </a:extLst>
          </p:cNvPr>
          <p:cNvSpPr/>
          <p:nvPr/>
        </p:nvSpPr>
        <p:spPr>
          <a:xfrm>
            <a:off x="7140496" y="5364996"/>
            <a:ext cx="288000" cy="435938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/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Refers to the </a:t>
                </a:r>
                <a14:m>
                  <m:oMath xmlns:m="http://schemas.openxmlformats.org/officeDocument/2006/math">
                    <m:r>
                      <a:rPr lang="en-QA" sz="2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QA" sz="2000" i="1" baseline="30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 in </a:t>
                </a:r>
                <a:br>
                  <a:rPr lang="en-QA" sz="2000" dirty="0">
                    <a:solidFill>
                      <a:srgbClr val="00B050"/>
                    </a:solidFill>
                  </a:rPr>
                </a:br>
                <a:r>
                  <a:rPr lang="en-QA" sz="2000" dirty="0">
                    <a:solidFill>
                      <a:srgbClr val="00B050"/>
                    </a:solidFill>
                  </a:rPr>
                  <a:t>the training dataset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F80AE-A58D-0F42-A8FE-0341867B7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005" y="5998079"/>
                <a:ext cx="3069943" cy="707886"/>
              </a:xfrm>
              <a:prstGeom prst="rect">
                <a:avLst/>
              </a:prstGeom>
              <a:blipFill>
                <a:blip r:embed="rId23"/>
                <a:stretch>
                  <a:fillRect l="-2066" t="-5357" r="-1240" b="-1607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urved Connector 73">
            <a:extLst>
              <a:ext uri="{FF2B5EF4-FFF2-40B4-BE49-F238E27FC236}">
                <a16:creationId xmlns:a16="http://schemas.microsoft.com/office/drawing/2014/main" id="{B1FB3244-BD64-5149-B57D-A92BC26C1FA4}"/>
              </a:ext>
            </a:extLst>
          </p:cNvPr>
          <p:cNvCxnSpPr>
            <a:cxnSpLocks/>
            <a:stCxn id="67" idx="2"/>
          </p:cNvCxnSpPr>
          <p:nvPr/>
        </p:nvCxnSpPr>
        <p:spPr>
          <a:xfrm rot="16200000" flipH="1">
            <a:off x="7514694" y="5570736"/>
            <a:ext cx="476058" cy="93645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9128A486-DBF5-8F44-B9A1-002C877BB06A}"/>
                  </a:ext>
                </a:extLst>
              </p:cNvPr>
              <p:cNvSpPr/>
              <p:nvPr/>
            </p:nvSpPr>
            <p:spPr>
              <a:xfrm>
                <a:off x="6096000" y="2700534"/>
                <a:ext cx="5713920" cy="4005431"/>
              </a:xfrm>
              <a:prstGeom prst="roundRect">
                <a:avLst/>
              </a:prstGeom>
              <a:solidFill>
                <a:srgbClr val="00B0F0">
                  <a:alpha val="95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800" dirty="0">
                    <a:solidFill>
                      <a:schemeClr val="tx1"/>
                    </a:solidFill>
                  </a:rPr>
                  <a:t>To this end, we can simply stack all </a:t>
                </a:r>
                <a14:m>
                  <m:oMath xmlns:m="http://schemas.openxmlformats.org/officeDocument/2006/math">
                    <m:r>
                      <a:rPr lang="en-QA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QA" sz="2800" dirty="0">
                    <a:solidFill>
                      <a:schemeClr val="tx1"/>
                    </a:solidFill>
                  </a:rPr>
                  <a:t> vectors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800" dirty="0">
                    <a:solidFill>
                      <a:schemeClr val="tx1"/>
                    </a:solidFill>
                  </a:rPr>
                  <a:t> vectors), </a:t>
                </a:r>
                <a14:m>
                  <m:oMath xmlns:m="http://schemas.openxmlformats.org/officeDocument/2006/math">
                    <m:r>
                      <a:rPr lang="en-QA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QA" sz="2800" dirty="0">
                    <a:solidFill>
                      <a:schemeClr val="tx1"/>
                    </a:solidFill>
                  </a:rPr>
                  <a:t> vectors, and </a:t>
                </a:r>
                <a14:m>
                  <m:oMath xmlns:m="http://schemas.openxmlformats.org/officeDocument/2006/math">
                    <m:r>
                      <a:rPr lang="en-QA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QA" sz="2800" dirty="0">
                    <a:solidFill>
                      <a:schemeClr val="tx1"/>
                    </a:solidFill>
                  </a:rPr>
                  <a:t> vectors in different matrices of every layer!</a:t>
                </a:r>
              </a:p>
            </p:txBody>
          </p:sp>
        </mc:Choice>
        <mc:Fallback xmlns="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9128A486-DBF5-8F44-B9A1-002C877BB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00534"/>
                <a:ext cx="5713920" cy="4005431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6362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blipFill>
                <a:blip r:embed="rId17"/>
                <a:stretch>
                  <a:fillRect l="-1434" t="-833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/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:br>
                  <a:rPr lang="en-GB" sz="2000" b="1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blipFill>
                <a:blip r:embed="rId18"/>
                <a:stretch>
                  <a:fillRect l="-4545" t="-5263" r="-4545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7C42034F-B006-0A40-B37E-E45DD9017A4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9838066" y="3429000"/>
            <a:ext cx="550109" cy="516849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B2459E-06CD-0749-A324-F3778A048EE4}"/>
              </a:ext>
            </a:extLst>
          </p:cNvPr>
          <p:cNvSpPr/>
          <p:nvPr/>
        </p:nvSpPr>
        <p:spPr>
          <a:xfrm>
            <a:off x="7039415" y="3166310"/>
            <a:ext cx="550109" cy="156843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45AA3E4A-96AB-5F4F-9408-61241A09C7DA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rot="16200000" flipH="1">
            <a:off x="7401677" y="4647541"/>
            <a:ext cx="256353" cy="430766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72B214D-49E6-474F-838B-22AF004FB5A9}"/>
              </a:ext>
            </a:extLst>
          </p:cNvPr>
          <p:cNvSpPr txBox="1"/>
          <p:nvPr/>
        </p:nvSpPr>
        <p:spPr>
          <a:xfrm>
            <a:off x="6033581" y="4991101"/>
            <a:ext cx="3423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>
                <a:solidFill>
                  <a:srgbClr val="FF0000"/>
                </a:solidFill>
              </a:rPr>
              <a:t>This vector represents the </a:t>
            </a:r>
            <a:r>
              <a:rPr lang="en-QA" sz="2000" i="1" dirty="0">
                <a:solidFill>
                  <a:srgbClr val="FF0000"/>
                </a:solidFill>
              </a:rPr>
              <a:t>first</a:t>
            </a:r>
            <a:r>
              <a:rPr lang="en-QA" sz="2000" dirty="0">
                <a:solidFill>
                  <a:srgbClr val="FF0000"/>
                </a:solidFill>
              </a:rPr>
              <a:t> </a:t>
            </a:r>
            <a:br>
              <a:rPr lang="en-QA" sz="2000" dirty="0">
                <a:solidFill>
                  <a:srgbClr val="FF0000"/>
                </a:solidFill>
              </a:rPr>
            </a:br>
            <a:r>
              <a:rPr lang="en-QA" sz="2000" dirty="0">
                <a:solidFill>
                  <a:srgbClr val="FF0000"/>
                </a:solidFill>
              </a:rPr>
              <a:t>example in the training dataset</a:t>
            </a:r>
          </a:p>
        </p:txBody>
      </p:sp>
    </p:spTree>
    <p:extLst>
      <p:ext uri="{BB962C8B-B14F-4D97-AF65-F5344CB8AC3E}">
        <p14:creationId xmlns:p14="http://schemas.microsoft.com/office/powerpoint/2010/main" val="402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5" grpId="0" animBg="1"/>
      <p:bldP spid="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blipFill>
                <a:blip r:embed="rId17"/>
                <a:stretch>
                  <a:fillRect l="-1434" t="-833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/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:br>
                  <a:rPr lang="en-GB" sz="2000" b="1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blipFill>
                <a:blip r:embed="rId18"/>
                <a:stretch>
                  <a:fillRect l="-4545" t="-5263" r="-4545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7C42034F-B006-0A40-B37E-E45DD9017A4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9838066" y="3429000"/>
            <a:ext cx="550109" cy="516849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B2459E-06CD-0749-A324-F3778A048EE4}"/>
              </a:ext>
            </a:extLst>
          </p:cNvPr>
          <p:cNvSpPr/>
          <p:nvPr/>
        </p:nvSpPr>
        <p:spPr>
          <a:xfrm>
            <a:off x="7823190" y="3166310"/>
            <a:ext cx="550109" cy="156843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45AA3E4A-96AB-5F4F-9408-61241A09C7DA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rot="5400000">
            <a:off x="7871503" y="4764358"/>
            <a:ext cx="256353" cy="197133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72B214D-49E6-474F-838B-22AF004FB5A9}"/>
              </a:ext>
            </a:extLst>
          </p:cNvPr>
          <p:cNvSpPr txBox="1"/>
          <p:nvPr/>
        </p:nvSpPr>
        <p:spPr>
          <a:xfrm>
            <a:off x="6033581" y="4991101"/>
            <a:ext cx="3735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>
                <a:solidFill>
                  <a:srgbClr val="FF0000"/>
                </a:solidFill>
              </a:rPr>
              <a:t>This vector represents the </a:t>
            </a:r>
            <a:r>
              <a:rPr lang="en-QA" sz="2000" i="1" dirty="0">
                <a:solidFill>
                  <a:srgbClr val="FF0000"/>
                </a:solidFill>
              </a:rPr>
              <a:t>second</a:t>
            </a:r>
            <a:r>
              <a:rPr lang="en-QA" sz="2000" dirty="0">
                <a:solidFill>
                  <a:srgbClr val="FF0000"/>
                </a:solidFill>
              </a:rPr>
              <a:t> </a:t>
            </a:r>
            <a:br>
              <a:rPr lang="en-QA" sz="2000" dirty="0">
                <a:solidFill>
                  <a:srgbClr val="FF0000"/>
                </a:solidFill>
              </a:rPr>
            </a:br>
            <a:r>
              <a:rPr lang="en-QA" sz="2000" dirty="0">
                <a:solidFill>
                  <a:srgbClr val="FF0000"/>
                </a:solidFill>
              </a:rPr>
              <a:t>example in the training dataset</a:t>
            </a:r>
          </a:p>
        </p:txBody>
      </p:sp>
    </p:spTree>
    <p:extLst>
      <p:ext uri="{BB962C8B-B14F-4D97-AF65-F5344CB8AC3E}">
        <p14:creationId xmlns:p14="http://schemas.microsoft.com/office/powerpoint/2010/main" val="386369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Towards 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Technically, logistic regression is a </a:t>
            </a:r>
            <a:r>
              <a:rPr lang="en-GB" b="1" dirty="0">
                <a:solidFill>
                  <a:srgbClr val="92D050"/>
                </a:solidFill>
              </a:rPr>
              <a:t>neural network </a:t>
            </a:r>
            <a:r>
              <a:rPr lang="en-GB" dirty="0"/>
              <a:t>with only 1 neuron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CE55D1-3AAD-DB42-A998-F50B556E3101}"/>
              </a:ext>
            </a:extLst>
          </p:cNvPr>
          <p:cNvSpPr/>
          <p:nvPr/>
        </p:nvSpPr>
        <p:spPr>
          <a:xfrm>
            <a:off x="2776645" y="3964803"/>
            <a:ext cx="2375065" cy="525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21D851-1490-D44D-9C0B-B9629990B9F0}"/>
              </a:ext>
            </a:extLst>
          </p:cNvPr>
          <p:cNvCxnSpPr/>
          <p:nvPr/>
        </p:nvCxnSpPr>
        <p:spPr>
          <a:xfrm>
            <a:off x="1767243" y="3416924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251EA2-20BA-ED44-B9E7-57C8D51DA2A2}"/>
              </a:ext>
            </a:extLst>
          </p:cNvPr>
          <p:cNvCxnSpPr>
            <a:cxnSpLocks/>
          </p:cNvCxnSpPr>
          <p:nvPr/>
        </p:nvCxnSpPr>
        <p:spPr>
          <a:xfrm>
            <a:off x="1767243" y="4224446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1F6F5A-0C23-A949-A2A4-4D32AA2A3EB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767243" y="4224447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/>
              <p:nvPr/>
            </p:nvSpPr>
            <p:spPr>
              <a:xfrm>
                <a:off x="1254539" y="3157915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3157915"/>
                <a:ext cx="51270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/>
              <p:nvPr/>
            </p:nvSpPr>
            <p:spPr>
              <a:xfrm>
                <a:off x="1254539" y="3964803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3964803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/>
              <p:nvPr/>
            </p:nvSpPr>
            <p:spPr>
              <a:xfrm>
                <a:off x="1254539" y="481714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4817140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8002A7-2E49-E641-AF8A-B0F0AFDE3FD9}"/>
              </a:ext>
            </a:extLst>
          </p:cNvPr>
          <p:cNvCxnSpPr>
            <a:cxnSpLocks/>
          </p:cNvCxnSpPr>
          <p:nvPr/>
        </p:nvCxnSpPr>
        <p:spPr>
          <a:xfrm>
            <a:off x="5168298" y="4244534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/>
              <p:nvPr/>
            </p:nvSpPr>
            <p:spPr>
              <a:xfrm>
                <a:off x="1921223" y="3302584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23" y="3302584"/>
                <a:ext cx="4923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/>
              <p:nvPr/>
            </p:nvSpPr>
            <p:spPr>
              <a:xfrm>
                <a:off x="1888073" y="3828472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73" y="3828472"/>
                <a:ext cx="52552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/>
              <p:nvPr/>
            </p:nvSpPr>
            <p:spPr>
              <a:xfrm>
                <a:off x="1910516" y="4224446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516" y="4224446"/>
                <a:ext cx="5255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/>
              <p:nvPr/>
            </p:nvSpPr>
            <p:spPr>
              <a:xfrm>
                <a:off x="2817749" y="3988553"/>
                <a:ext cx="1145698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749" y="3988553"/>
                <a:ext cx="1145698" cy="4056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/>
              <p:nvPr/>
            </p:nvSpPr>
            <p:spPr>
              <a:xfrm>
                <a:off x="5702688" y="4024391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88" y="4024391"/>
                <a:ext cx="53194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13E812-8598-0B4C-9CD3-074D76179647}"/>
              </a:ext>
            </a:extLst>
          </p:cNvPr>
          <p:cNvCxnSpPr>
            <a:cxnSpLocks/>
            <a:stCxn id="33" idx="3"/>
            <a:endCxn id="4" idx="2"/>
          </p:cNvCxnSpPr>
          <p:nvPr/>
        </p:nvCxnSpPr>
        <p:spPr>
          <a:xfrm>
            <a:off x="1767243" y="2765277"/>
            <a:ext cx="1009402" cy="146246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/>
              <p:nvPr/>
            </p:nvSpPr>
            <p:spPr>
              <a:xfrm>
                <a:off x="1254539" y="256522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2565222"/>
                <a:ext cx="51270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/>
              <p:nvPr/>
            </p:nvSpPr>
            <p:spPr>
              <a:xfrm>
                <a:off x="1921223" y="2750580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23" y="2750580"/>
                <a:ext cx="49237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C2AFB4-D07D-E54B-870E-E6BAB71F8442}"/>
              </a:ext>
            </a:extLst>
          </p:cNvPr>
          <p:cNvCxnSpPr>
            <a:endCxn id="4" idx="4"/>
          </p:cNvCxnSpPr>
          <p:nvPr/>
        </p:nvCxnSpPr>
        <p:spPr>
          <a:xfrm>
            <a:off x="3963447" y="3964803"/>
            <a:ext cx="731" cy="5258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/>
              <p:nvPr/>
            </p:nvSpPr>
            <p:spPr>
              <a:xfrm>
                <a:off x="3874832" y="3994067"/>
                <a:ext cx="12424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832" y="3994067"/>
                <a:ext cx="1242456" cy="400110"/>
              </a:xfrm>
              <a:prstGeom prst="rect">
                <a:avLst/>
              </a:prstGeom>
              <a:blipFill>
                <a:blip r:embed="rId1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FDCC2203-3DF1-F548-BD12-22FB56446F57}"/>
              </a:ext>
            </a:extLst>
          </p:cNvPr>
          <p:cNvSpPr/>
          <p:nvPr/>
        </p:nvSpPr>
        <p:spPr>
          <a:xfrm>
            <a:off x="6262986" y="2698494"/>
            <a:ext cx="475013" cy="309208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08E00D-683D-9346-BD7D-75B09191479F}"/>
              </a:ext>
            </a:extLst>
          </p:cNvPr>
          <p:cNvSpPr/>
          <p:nvPr/>
        </p:nvSpPr>
        <p:spPr>
          <a:xfrm>
            <a:off x="8604862" y="3785058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/>
          <p:nvPr/>
        </p:nvCxnSpPr>
        <p:spPr>
          <a:xfrm>
            <a:off x="7595459" y="3416924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</p:cNvCxnSpPr>
          <p:nvPr/>
        </p:nvCxnSpPr>
        <p:spPr>
          <a:xfrm>
            <a:off x="7595459" y="4224446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80D161-64AE-CE41-8C99-F1BBDC904B59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7595459" y="4224447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/>
              <p:nvPr/>
            </p:nvSpPr>
            <p:spPr>
              <a:xfrm>
                <a:off x="7082755" y="3157915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3157915"/>
                <a:ext cx="512704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/>
              <p:nvPr/>
            </p:nvSpPr>
            <p:spPr>
              <a:xfrm>
                <a:off x="7082755" y="3964803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3964803"/>
                <a:ext cx="512704" cy="400110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/>
              <p:nvPr/>
            </p:nvSpPr>
            <p:spPr>
              <a:xfrm>
                <a:off x="7082755" y="481714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4817140"/>
                <a:ext cx="512704" cy="400110"/>
              </a:xfrm>
              <a:prstGeom prst="rect">
                <a:avLst/>
              </a:prstGeom>
              <a:blipFill>
                <a:blip r:embed="rId1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7587B2-9428-6F46-9046-FF5AAAD3939A}"/>
              </a:ext>
            </a:extLst>
          </p:cNvPr>
          <p:cNvCxnSpPr>
            <a:cxnSpLocks/>
          </p:cNvCxnSpPr>
          <p:nvPr/>
        </p:nvCxnSpPr>
        <p:spPr>
          <a:xfrm>
            <a:off x="9364882" y="4164858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/>
              <p:nvPr/>
            </p:nvSpPr>
            <p:spPr>
              <a:xfrm>
                <a:off x="7749439" y="3302584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439" y="3302584"/>
                <a:ext cx="492378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/>
              <p:nvPr/>
            </p:nvSpPr>
            <p:spPr>
              <a:xfrm>
                <a:off x="7716289" y="3828472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289" y="3828472"/>
                <a:ext cx="525528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/>
              <p:nvPr/>
            </p:nvSpPr>
            <p:spPr>
              <a:xfrm>
                <a:off x="7738732" y="4224446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32" y="4224446"/>
                <a:ext cx="5255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/>
              <p:nvPr/>
            </p:nvSpPr>
            <p:spPr>
              <a:xfrm>
                <a:off x="9842345" y="3964803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345" y="3964803"/>
                <a:ext cx="531940" cy="400110"/>
              </a:xfrm>
              <a:prstGeom prst="rect">
                <a:avLst/>
              </a:prstGeom>
              <a:blipFill>
                <a:blip r:embed="rId1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7E48F2-CAFB-F948-8C22-A5D2BB0647DC}"/>
              </a:ext>
            </a:extLst>
          </p:cNvPr>
          <p:cNvCxnSpPr>
            <a:cxnSpLocks/>
            <a:stCxn id="50" idx="3"/>
            <a:endCxn id="29" idx="2"/>
          </p:cNvCxnSpPr>
          <p:nvPr/>
        </p:nvCxnSpPr>
        <p:spPr>
          <a:xfrm>
            <a:off x="7595459" y="2765277"/>
            <a:ext cx="1009403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64B0E4D-E2DB-3848-BE02-BB57F03BF6C4}"/>
                  </a:ext>
                </a:extLst>
              </p:cNvPr>
              <p:cNvSpPr txBox="1"/>
              <p:nvPr/>
            </p:nvSpPr>
            <p:spPr>
              <a:xfrm>
                <a:off x="7082755" y="256522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64B0E4D-E2DB-3848-BE02-BB57F03BF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2565222"/>
                <a:ext cx="512704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/>
              <p:nvPr/>
            </p:nvSpPr>
            <p:spPr>
              <a:xfrm>
                <a:off x="7749439" y="2750580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439" y="2750580"/>
                <a:ext cx="492378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8EB0FB-898D-1943-90C0-21DAC9B88F33}"/>
              </a:ext>
            </a:extLst>
          </p:cNvPr>
          <p:cNvCxnSpPr>
            <a:cxnSpLocks/>
            <a:stCxn id="29" idx="0"/>
            <a:endCxn id="29" idx="4"/>
          </p:cNvCxnSpPr>
          <p:nvPr/>
        </p:nvCxnSpPr>
        <p:spPr>
          <a:xfrm>
            <a:off x="8984872" y="3785058"/>
            <a:ext cx="0" cy="75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/>
              <p:nvPr/>
            </p:nvSpPr>
            <p:spPr>
              <a:xfrm>
                <a:off x="8705976" y="4029886"/>
                <a:ext cx="1907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976" y="4029886"/>
                <a:ext cx="190758" cy="307777"/>
              </a:xfrm>
              <a:prstGeom prst="rect">
                <a:avLst/>
              </a:prstGeom>
              <a:blipFill>
                <a:blip r:embed="rId21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/>
              <p:nvPr/>
            </p:nvSpPr>
            <p:spPr>
              <a:xfrm>
                <a:off x="9060462" y="4029885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462" y="4029885"/>
                <a:ext cx="216406" cy="307777"/>
              </a:xfrm>
              <a:prstGeom prst="rect">
                <a:avLst/>
              </a:prstGeom>
              <a:blipFill>
                <a:blip r:embed="rId22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2515230-00E5-7B49-981B-EF359491A986}"/>
              </a:ext>
            </a:extLst>
          </p:cNvPr>
          <p:cNvSpPr txBox="1"/>
          <p:nvPr/>
        </p:nvSpPr>
        <p:spPr>
          <a:xfrm>
            <a:off x="3390598" y="4641322"/>
            <a:ext cx="1142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Nueron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E880CB-A953-F44E-900F-9B538BCD524B}"/>
              </a:ext>
            </a:extLst>
          </p:cNvPr>
          <p:cNvSpPr txBox="1"/>
          <p:nvPr/>
        </p:nvSpPr>
        <p:spPr>
          <a:xfrm>
            <a:off x="8457683" y="4641321"/>
            <a:ext cx="1142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Nueron</a:t>
            </a:r>
          </a:p>
        </p:txBody>
      </p:sp>
    </p:spTree>
    <p:extLst>
      <p:ext uri="{BB962C8B-B14F-4D97-AF65-F5344CB8AC3E}">
        <p14:creationId xmlns:p14="http://schemas.microsoft.com/office/powerpoint/2010/main" val="24191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5" grpId="0"/>
      <p:bldP spid="26" grpId="0"/>
      <p:bldP spid="27" grpId="0"/>
      <p:bldP spid="28" grpId="0"/>
      <p:bldP spid="30" grpId="0"/>
      <p:bldP spid="33" grpId="0"/>
      <p:bldP spid="36" grpId="0"/>
      <p:bldP spid="31" grpId="0"/>
      <p:bldP spid="3" grpId="0" animBg="1"/>
      <p:bldP spid="29" grpId="0" animBg="1"/>
      <p:bldP spid="40" grpId="0"/>
      <p:bldP spid="41" grpId="0"/>
      <p:bldP spid="42" grpId="0"/>
      <p:bldP spid="44" grpId="0"/>
      <p:bldP spid="45" grpId="0"/>
      <p:bldP spid="46" grpId="0"/>
      <p:bldP spid="48" grpId="0"/>
      <p:bldP spid="50" grpId="0"/>
      <p:bldP spid="51" grpId="0"/>
      <p:bldP spid="8" grpId="0"/>
      <p:bldP spid="53" grpId="0"/>
      <p:bldP spid="10" grpId="0"/>
      <p:bldP spid="5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83" y="3192437"/>
                <a:ext cx="3535583" cy="1506823"/>
              </a:xfrm>
              <a:prstGeom prst="rect">
                <a:avLst/>
              </a:prstGeom>
              <a:blipFill>
                <a:blip r:embed="rId17"/>
                <a:stretch>
                  <a:fillRect l="-1434" t="-833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/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00B050"/>
                    </a:solidFill>
                  </a:rPr>
                  <a:t>Assuming </a:t>
                </a:r>
                <a:br>
                  <a:rPr lang="en-GB" sz="2000" b="1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dirty="0">
                    <a:solidFill>
                      <a:srgbClr val="00B05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965E84-0ADA-7C4D-840B-2E618F21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376" y="3088295"/>
                <a:ext cx="1391215" cy="707886"/>
              </a:xfrm>
              <a:prstGeom prst="rect">
                <a:avLst/>
              </a:prstGeom>
              <a:blipFill>
                <a:blip r:embed="rId18"/>
                <a:stretch>
                  <a:fillRect l="-4545" t="-5263" r="-4545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7C42034F-B006-0A40-B37E-E45DD9017A4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9838066" y="3429000"/>
            <a:ext cx="550109" cy="516849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B2459E-06CD-0749-A324-F3778A048EE4}"/>
              </a:ext>
            </a:extLst>
          </p:cNvPr>
          <p:cNvSpPr/>
          <p:nvPr/>
        </p:nvSpPr>
        <p:spPr>
          <a:xfrm>
            <a:off x="9116416" y="3166310"/>
            <a:ext cx="550109" cy="156843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45AA3E4A-96AB-5F4F-9408-61241A09C7DA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rot="5400000">
            <a:off x="8439280" y="4038909"/>
            <a:ext cx="256353" cy="164803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2B214D-49E6-474F-838B-22AF004FB5A9}"/>
                  </a:ext>
                </a:extLst>
              </p:cNvPr>
              <p:cNvSpPr txBox="1"/>
              <p:nvPr/>
            </p:nvSpPr>
            <p:spPr>
              <a:xfrm>
                <a:off x="6033581" y="4991101"/>
                <a:ext cx="34197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>
                    <a:solidFill>
                      <a:srgbClr val="FF0000"/>
                    </a:solidFill>
                  </a:rPr>
                  <a:t>This vector represents the </a:t>
                </a:r>
                <a14:m>
                  <m:oMath xmlns:m="http://schemas.openxmlformats.org/officeDocument/2006/math">
                    <m:r>
                      <a:rPr lang="en-QA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QA" sz="20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𝒕𝒉</m:t>
                    </m:r>
                  </m:oMath>
                </a14:m>
                <a:r>
                  <a:rPr lang="en-QA" sz="2000" dirty="0">
                    <a:solidFill>
                      <a:srgbClr val="FF0000"/>
                    </a:solidFill>
                  </a:rPr>
                  <a:t> </a:t>
                </a:r>
                <a:br>
                  <a:rPr lang="en-QA" sz="2000" dirty="0">
                    <a:solidFill>
                      <a:srgbClr val="FF0000"/>
                    </a:solidFill>
                  </a:rPr>
                </a:br>
                <a:r>
                  <a:rPr lang="en-QA" sz="2000" dirty="0">
                    <a:solidFill>
                      <a:srgbClr val="FF0000"/>
                    </a:solidFill>
                  </a:rPr>
                  <a:t>example in the training dataset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2B214D-49E6-474F-838B-22AF004FB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581" y="4991101"/>
                <a:ext cx="3419719" cy="707886"/>
              </a:xfrm>
              <a:prstGeom prst="rect">
                <a:avLst/>
              </a:prstGeom>
              <a:blipFill>
                <a:blip r:embed="rId19"/>
                <a:stretch>
                  <a:fillRect l="-2222" t="-5357" r="-741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8314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302483" y="3192437"/>
                <a:ext cx="4449295" cy="1511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83" y="3192437"/>
                <a:ext cx="4449295" cy="1511055"/>
              </a:xfrm>
              <a:prstGeom prst="rect">
                <a:avLst/>
              </a:prstGeom>
              <a:blipFill>
                <a:blip r:embed="rId17"/>
                <a:stretch>
                  <a:fillRect l="-1140" t="-833"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A31170CD-E4C7-4C44-ADBA-CF1CF238F21E}"/>
              </a:ext>
            </a:extLst>
          </p:cNvPr>
          <p:cNvCxnSpPr>
            <a:cxnSpLocks/>
            <a:stCxn id="67" idx="2"/>
            <a:endCxn id="66" idx="0"/>
          </p:cNvCxnSpPr>
          <p:nvPr/>
        </p:nvCxnSpPr>
        <p:spPr>
          <a:xfrm rot="16200000" flipH="1" flipV="1">
            <a:off x="8362037" y="4852223"/>
            <a:ext cx="564371" cy="398660"/>
          </a:xfrm>
          <a:prstGeom prst="curvedConnector3">
            <a:avLst>
              <a:gd name="adj1" fmla="val 50872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F0DD67A-FEE7-E44C-ACFB-EB62D1D2A018}"/>
                  </a:ext>
                </a:extLst>
              </p:cNvPr>
              <p:cNvSpPr txBox="1"/>
              <p:nvPr/>
            </p:nvSpPr>
            <p:spPr>
              <a:xfrm>
                <a:off x="7179879" y="5333739"/>
                <a:ext cx="2530028" cy="413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QA" sz="2000" dirty="0">
                    <a:solidFill>
                      <a:srgbClr val="FF0000"/>
                    </a:solidFill>
                  </a:rPr>
                  <a:t>If we denote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QA" sz="2000" dirty="0">
                    <a:solidFill>
                      <a:srgbClr val="FF0000"/>
                    </a:solidFill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0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F0DD67A-FEE7-E44C-ACFB-EB62D1D2A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879" y="5333739"/>
                <a:ext cx="2530028" cy="413318"/>
              </a:xfrm>
              <a:prstGeom prst="rect">
                <a:avLst/>
              </a:prstGeom>
              <a:blipFill>
                <a:blip r:embed="rId18"/>
                <a:stretch>
                  <a:fillRect l="-2500" t="-6061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ight Bracket 66">
            <a:extLst>
              <a:ext uri="{FF2B5EF4-FFF2-40B4-BE49-F238E27FC236}">
                <a16:creationId xmlns:a16="http://schemas.microsoft.com/office/drawing/2014/main" id="{67EE08C9-8C17-624E-9AD5-2E023F5B92D2}"/>
              </a:ext>
            </a:extLst>
          </p:cNvPr>
          <p:cNvSpPr/>
          <p:nvPr/>
        </p:nvSpPr>
        <p:spPr>
          <a:xfrm rot="5400000">
            <a:off x="8810616" y="2959882"/>
            <a:ext cx="65875" cy="3553097"/>
          </a:xfrm>
          <a:prstGeom prst="rightBracket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1125408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302483" y="3192437"/>
                <a:ext cx="5416676" cy="1511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[0]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400" dirty="0"/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Sup>
                                  <m:sSubSup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](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GB" sz="24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QA" sz="2400" b="1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Q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QA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](</m:t>
                                        </m:r>
                                        <m:r>
                                          <a:rPr lang="en-GB" sz="2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GB" sz="24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83" y="3192437"/>
                <a:ext cx="5416676" cy="1511055"/>
              </a:xfrm>
              <a:prstGeom prst="rect">
                <a:avLst/>
              </a:prstGeom>
              <a:blipFill>
                <a:blip r:embed="rId17"/>
                <a:stretch>
                  <a:fillRect l="-937" t="-833"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A31170CD-E4C7-4C44-ADBA-CF1CF238F21E}"/>
              </a:ext>
            </a:extLst>
          </p:cNvPr>
          <p:cNvCxnSpPr>
            <a:cxnSpLocks/>
            <a:stCxn id="67" idx="2"/>
            <a:endCxn id="66" idx="0"/>
          </p:cNvCxnSpPr>
          <p:nvPr/>
        </p:nvCxnSpPr>
        <p:spPr>
          <a:xfrm rot="16200000" flipH="1" flipV="1">
            <a:off x="8832300" y="4381960"/>
            <a:ext cx="564371" cy="1339185"/>
          </a:xfrm>
          <a:prstGeom prst="curvedConnector3">
            <a:avLst>
              <a:gd name="adj1" fmla="val 50872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F0DD67A-FEE7-E44C-ACFB-EB62D1D2A018}"/>
                  </a:ext>
                </a:extLst>
              </p:cNvPr>
              <p:cNvSpPr txBox="1"/>
              <p:nvPr/>
            </p:nvSpPr>
            <p:spPr>
              <a:xfrm>
                <a:off x="7179879" y="5333739"/>
                <a:ext cx="2530028" cy="413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QA" sz="2000" dirty="0">
                    <a:solidFill>
                      <a:srgbClr val="FF0000"/>
                    </a:solidFill>
                  </a:rPr>
                  <a:t>If we denote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QA" sz="2000" dirty="0">
                    <a:solidFill>
                      <a:srgbClr val="FF0000"/>
                    </a:solidFill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0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F0DD67A-FEE7-E44C-ACFB-EB62D1D2A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879" y="5333739"/>
                <a:ext cx="2530028" cy="413318"/>
              </a:xfrm>
              <a:prstGeom prst="rect">
                <a:avLst/>
              </a:prstGeom>
              <a:blipFill>
                <a:blip r:embed="rId18"/>
                <a:stretch>
                  <a:fillRect l="-2500" t="-6061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ight Bracket 66">
            <a:extLst>
              <a:ext uri="{FF2B5EF4-FFF2-40B4-BE49-F238E27FC236}">
                <a16:creationId xmlns:a16="http://schemas.microsoft.com/office/drawing/2014/main" id="{67EE08C9-8C17-624E-9AD5-2E023F5B92D2}"/>
              </a:ext>
            </a:extLst>
          </p:cNvPr>
          <p:cNvSpPr/>
          <p:nvPr/>
        </p:nvSpPr>
        <p:spPr>
          <a:xfrm rot="5400000">
            <a:off x="9751141" y="2959882"/>
            <a:ext cx="65875" cy="3553097"/>
          </a:xfrm>
          <a:prstGeom prst="rightBracket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8172084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114664" y="3192622"/>
                <a:ext cx="4628383" cy="2012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/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64" y="3192622"/>
                <a:ext cx="4628383" cy="2012089"/>
              </a:xfrm>
              <a:prstGeom prst="rect">
                <a:avLst/>
              </a:prstGeom>
              <a:blipFill>
                <a:blip r:embed="rId17"/>
                <a:stretch>
                  <a:fillRect l="-1096" b="-2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6278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114664" y="3192622"/>
                <a:ext cx="4749505" cy="2012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[1]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QA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e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/>
                          </m:eqAr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[1](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64" y="3192622"/>
                <a:ext cx="4749505" cy="2012089"/>
              </a:xfrm>
              <a:prstGeom prst="rect">
                <a:avLst/>
              </a:prstGeom>
              <a:blipFill>
                <a:blip r:embed="rId17"/>
                <a:stretch>
                  <a:fillRect l="-267" b="-2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5146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114664" y="3675950"/>
                <a:ext cx="4301113" cy="550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](1)</m:t>
                              </m:r>
                            </m:sup>
                          </m:sSub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64" y="3675950"/>
                <a:ext cx="4301113" cy="550022"/>
              </a:xfrm>
              <a:prstGeom prst="rect">
                <a:avLst/>
              </a:prstGeom>
              <a:blipFill>
                <a:blip r:embed="rId17"/>
                <a:stretch>
                  <a:fillRect l="-1176" t="-2273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345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5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1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3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/>
              <p:nvPr/>
            </p:nvSpPr>
            <p:spPr>
              <a:xfrm>
                <a:off x="6114664" y="3675950"/>
                <a:ext cx="4349011" cy="550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[2]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](1)</m:t>
                              </m:r>
                            </m:sup>
                          </m:sSub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QA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[2](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110C5-A5E3-F04B-AC9C-DB0FCFA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64" y="3675950"/>
                <a:ext cx="4349011" cy="550022"/>
              </a:xfrm>
              <a:prstGeom prst="rect">
                <a:avLst/>
              </a:prstGeom>
              <a:blipFill>
                <a:blip r:embed="rId17"/>
                <a:stretch>
                  <a:fillRect l="-1166" t="-2273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6361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55" y="3515636"/>
                <a:ext cx="3949799" cy="523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1" y="4805735"/>
                <a:ext cx="3903056" cy="5309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503" y="5395014"/>
                <a:ext cx="2497094" cy="477438"/>
              </a:xfrm>
              <a:prstGeom prst="rect">
                <a:avLst/>
              </a:prstGeom>
              <a:blipFill>
                <a:blip r:embed="rId18"/>
                <a:stretch>
                  <a:fillRect t="-5128" r="-2525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87" y="4214493"/>
                <a:ext cx="2497094" cy="477438"/>
              </a:xfrm>
              <a:prstGeom prst="rect">
                <a:avLst/>
              </a:prstGeom>
              <a:blipFill>
                <a:blip r:embed="rId19"/>
                <a:stretch>
                  <a:fillRect t="-5128" r="-3046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/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blipFill>
                <a:blip r:embed="rId21"/>
                <a:stretch>
                  <a:fillRect l="-559" b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70C4E51-BA6E-964B-87F2-96FAD9D33905}"/>
              </a:ext>
            </a:extLst>
          </p:cNvPr>
          <p:cNvSpPr txBox="1"/>
          <p:nvPr/>
        </p:nvSpPr>
        <p:spPr>
          <a:xfrm>
            <a:off x="6985714" y="6176963"/>
            <a:ext cx="2778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i="1" dirty="0">
                <a:solidFill>
                  <a:srgbClr val="FF0000"/>
                </a:solidFill>
              </a:rPr>
              <a:t>Before</a:t>
            </a:r>
            <a:r>
              <a:rPr lang="en-QA" sz="2400" b="1" dirty="0">
                <a:solidFill>
                  <a:srgbClr val="FF0000"/>
                </a:solidFill>
              </a:rPr>
              <a:t> Vectorization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3BD66E52-FCBD-4E41-A0F4-329F3407D61E}"/>
              </a:ext>
            </a:extLst>
          </p:cNvPr>
          <p:cNvSpPr/>
          <p:nvPr/>
        </p:nvSpPr>
        <p:spPr>
          <a:xfrm rot="5400000">
            <a:off x="8272213" y="3929556"/>
            <a:ext cx="191243" cy="4193637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7060096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To help develop an efficient learning algorithm, let us </a:t>
            </a:r>
            <a:r>
              <a:rPr lang="en-GB" b="1" i="1" dirty="0">
                <a:solidFill>
                  <a:srgbClr val="92D050"/>
                </a:solidFill>
              </a:rPr>
              <a:t>vectorize</a:t>
            </a:r>
            <a:r>
              <a:rPr lang="en-GB" dirty="0"/>
              <a:t> (represent in vectors &amp; matrices) the input and the variables involved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/>
              <p:nvPr/>
            </p:nvSpPr>
            <p:spPr>
              <a:xfrm>
                <a:off x="6514855" y="3515636"/>
                <a:ext cx="3268522" cy="535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9578744-A0D5-4042-827B-904A570AA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55" y="3515636"/>
                <a:ext cx="3268522" cy="5350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Vectorizing I</a:t>
            </a:r>
            <a:r>
              <a:rPr lang="en-US" dirty="0"/>
              <a:t>n</a:t>
            </a:r>
            <a:r>
              <a:rPr lang="en-QA" dirty="0"/>
              <a:t>put and All Variables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934562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0EF19-8814-4945-A475-8675C9800CF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705305" y="3132534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93A00E-552B-2141-BA3C-5F052715D0AB}"/>
              </a:ext>
            </a:extLst>
          </p:cNvPr>
          <p:cNvCxnSpPr>
            <a:cxnSpLocks/>
            <a:stCxn id="40" idx="3"/>
            <a:endCxn id="93" idx="1"/>
          </p:cNvCxnSpPr>
          <p:nvPr/>
        </p:nvCxnSpPr>
        <p:spPr>
          <a:xfrm flipV="1">
            <a:off x="1705305" y="4016771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E11AED-0821-4E4E-B3B1-6AD5CEF2DE25}"/>
              </a:ext>
            </a:extLst>
          </p:cNvPr>
          <p:cNvCxnSpPr>
            <a:cxnSpLocks/>
            <a:stCxn id="40" idx="3"/>
            <a:endCxn id="86" idx="2"/>
          </p:cNvCxnSpPr>
          <p:nvPr/>
        </p:nvCxnSpPr>
        <p:spPr>
          <a:xfrm>
            <a:off x="1705305" y="4134617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577135-A4DF-1C44-9136-B3ABFB94817B}"/>
              </a:ext>
            </a:extLst>
          </p:cNvPr>
          <p:cNvCxnSpPr>
            <a:cxnSpLocks/>
            <a:stCxn id="40" idx="3"/>
            <a:endCxn id="81" idx="2"/>
          </p:cNvCxnSpPr>
          <p:nvPr/>
        </p:nvCxnSpPr>
        <p:spPr>
          <a:xfrm>
            <a:off x="1705305" y="4134617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7C1014-56A8-E242-8F8B-1A9E378E8C3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132534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11F0B0-C98F-3C49-BA81-8C94D97C78C3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05305" y="3992922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D82F37-3BEB-DE42-B418-A00C00B5FC19}"/>
              </a:ext>
            </a:extLst>
          </p:cNvPr>
          <p:cNvCxnSpPr>
            <a:cxnSpLocks/>
            <a:stCxn id="41" idx="3"/>
            <a:endCxn id="86" idx="2"/>
          </p:cNvCxnSpPr>
          <p:nvPr/>
        </p:nvCxnSpPr>
        <p:spPr>
          <a:xfrm>
            <a:off x="1705305" y="4669664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72D28-3DFC-E34A-9F33-FB6FDFE13944}"/>
              </a:ext>
            </a:extLst>
          </p:cNvPr>
          <p:cNvCxnSpPr>
            <a:cxnSpLocks/>
            <a:stCxn id="41" idx="3"/>
            <a:endCxn id="81" idx="2"/>
          </p:cNvCxnSpPr>
          <p:nvPr/>
        </p:nvCxnSpPr>
        <p:spPr>
          <a:xfrm>
            <a:off x="1705305" y="4669664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D2F42-D997-B44F-97AC-1B744DD18A6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05305" y="4669664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9EEC90-426F-454C-8EF6-606BE78638EE}"/>
              </a:ext>
            </a:extLst>
          </p:cNvPr>
          <p:cNvCxnSpPr>
            <a:cxnSpLocks/>
            <a:stCxn id="42" idx="3"/>
            <a:endCxn id="96" idx="2"/>
          </p:cNvCxnSpPr>
          <p:nvPr/>
        </p:nvCxnSpPr>
        <p:spPr>
          <a:xfrm flipV="1">
            <a:off x="1698023" y="3132534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137628-7D23-5B41-A53B-8E5D7E21C3E1}"/>
              </a:ext>
            </a:extLst>
          </p:cNvPr>
          <p:cNvCxnSpPr>
            <a:cxnSpLocks/>
            <a:stCxn id="42" idx="3"/>
            <a:endCxn id="91" idx="2"/>
          </p:cNvCxnSpPr>
          <p:nvPr/>
        </p:nvCxnSpPr>
        <p:spPr>
          <a:xfrm flipV="1">
            <a:off x="1698023" y="4052477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19EB02-2140-AC4F-AD5B-BEF9A90DB028}"/>
              </a:ext>
            </a:extLst>
          </p:cNvPr>
          <p:cNvCxnSpPr>
            <a:cxnSpLocks/>
            <a:stCxn id="42" idx="3"/>
            <a:endCxn id="86" idx="2"/>
          </p:cNvCxnSpPr>
          <p:nvPr/>
        </p:nvCxnSpPr>
        <p:spPr>
          <a:xfrm flipV="1">
            <a:off x="1698023" y="4965468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B5B51F-7201-634F-A1D6-73AE50203770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1728368" y="5204711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8574E9-4499-B245-A264-967283573595}"/>
              </a:ext>
            </a:extLst>
          </p:cNvPr>
          <p:cNvGrpSpPr/>
          <p:nvPr/>
        </p:nvGrpSpPr>
        <p:grpSpPr>
          <a:xfrm>
            <a:off x="4281321" y="4148834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61259D-DD49-8949-9049-E798D3C0B14D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84452D-8187-F84A-98B5-D5BFC92619CE}"/>
                </a:ext>
              </a:extLst>
            </p:cNvPr>
            <p:cNvCxnSpPr>
              <a:cxnSpLocks/>
              <a:stCxn id="57" idx="0"/>
              <a:endCxn id="5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3A559A-60B7-524B-B75D-BFCDF9AB1843}"/>
              </a:ext>
            </a:extLst>
          </p:cNvPr>
          <p:cNvCxnSpPr>
            <a:cxnSpLocks/>
            <a:stCxn id="96" idx="6"/>
            <a:endCxn id="57" idx="2"/>
          </p:cNvCxnSpPr>
          <p:nvPr/>
        </p:nvCxnSpPr>
        <p:spPr>
          <a:xfrm>
            <a:off x="3600212" y="3132534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9804C-D94F-DB4B-B786-9C97D46F4BC2}"/>
              </a:ext>
            </a:extLst>
          </p:cNvPr>
          <p:cNvCxnSpPr>
            <a:cxnSpLocks/>
            <a:stCxn id="91" idx="6"/>
            <a:endCxn id="57" idx="2"/>
          </p:cNvCxnSpPr>
          <p:nvPr/>
        </p:nvCxnSpPr>
        <p:spPr>
          <a:xfrm>
            <a:off x="3608258" y="4052477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6EDFAF7-34C5-2D47-8CAC-DD9502659F7E}"/>
              </a:ext>
            </a:extLst>
          </p:cNvPr>
          <p:cNvCxnSpPr>
            <a:cxnSpLocks/>
            <a:stCxn id="86" idx="6"/>
            <a:endCxn id="57" idx="2"/>
          </p:cNvCxnSpPr>
          <p:nvPr/>
        </p:nvCxnSpPr>
        <p:spPr>
          <a:xfrm flipV="1">
            <a:off x="3603608" y="4580834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28C411B-67C9-3F45-9957-157875E0B3A9}"/>
              </a:ext>
            </a:extLst>
          </p:cNvPr>
          <p:cNvCxnSpPr>
            <a:cxnSpLocks/>
            <a:stCxn id="81" idx="6"/>
            <a:endCxn id="57" idx="2"/>
          </p:cNvCxnSpPr>
          <p:nvPr/>
        </p:nvCxnSpPr>
        <p:spPr>
          <a:xfrm flipV="1">
            <a:off x="3603608" y="4580834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/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771EC2-C73C-804B-8424-1841F8E16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90" y="4380779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938DF5-C2E6-2C44-9410-5E31E8A50C9B}"/>
              </a:ext>
            </a:extLst>
          </p:cNvPr>
          <p:cNvCxnSpPr>
            <a:cxnSpLocks/>
            <a:stCxn id="57" idx="6"/>
            <a:endCxn id="71" idx="1"/>
          </p:cNvCxnSpPr>
          <p:nvPr/>
        </p:nvCxnSpPr>
        <p:spPr>
          <a:xfrm>
            <a:off x="5145321" y="4580834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3ECF78-6542-A24C-9EF1-3FC5F9B15075}"/>
              </a:ext>
            </a:extLst>
          </p:cNvPr>
          <p:cNvSpPr txBox="1"/>
          <p:nvPr/>
        </p:nvSpPr>
        <p:spPr>
          <a:xfrm>
            <a:off x="4241620" y="504146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A75D5-BD9A-0D43-A7F6-B5DBD044D57D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/>
              <p:nvPr/>
            </p:nvSpPr>
            <p:spPr>
              <a:xfrm>
                <a:off x="6514011" y="4805735"/>
                <a:ext cx="3189719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211C73-8AAD-DD4D-ABDB-AD887EB8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1" y="4805735"/>
                <a:ext cx="3189719" cy="5237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4BE52EA-7259-604C-AA13-C192F5CBEFEB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/>
              <p:nvPr/>
            </p:nvSpPr>
            <p:spPr>
              <a:xfrm>
                <a:off x="6586503" y="5395014"/>
                <a:ext cx="200657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CC8C92B-80B2-BF42-84F9-A9BB2CC1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503" y="5395014"/>
                <a:ext cx="2006575" cy="477438"/>
              </a:xfrm>
              <a:prstGeom prst="rect">
                <a:avLst/>
              </a:prstGeom>
              <a:blipFill>
                <a:blip r:embed="rId18"/>
                <a:stretch>
                  <a:fillRect l="-629" t="-5128" r="-3774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/>
              <p:nvPr/>
            </p:nvSpPr>
            <p:spPr>
              <a:xfrm>
                <a:off x="6526487" y="4214493"/>
                <a:ext cx="2006575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2856D9A-2BC4-D243-900E-559588C4F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87" y="4214493"/>
                <a:ext cx="2006575" cy="477438"/>
              </a:xfrm>
              <a:prstGeom prst="rect">
                <a:avLst/>
              </a:prstGeom>
              <a:blipFill>
                <a:blip r:embed="rId19"/>
                <a:stretch>
                  <a:fillRect l="-1266" t="-5128" r="-3797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/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4AC21F-E5D3-B347-8A93-132DED2D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1" y="3347144"/>
                <a:ext cx="1137684" cy="4133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548E0-C22A-A34C-A998-E0DEEA1A6898}"/>
              </a:ext>
            </a:extLst>
          </p:cNvPr>
          <p:cNvSpPr/>
          <p:nvPr/>
        </p:nvSpPr>
        <p:spPr>
          <a:xfrm>
            <a:off x="1156141" y="4016770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920226-1B53-C441-9224-E6CAB95B3B68}"/>
              </a:ext>
            </a:extLst>
          </p:cNvPr>
          <p:cNvCxnSpPr>
            <a:cxnSpLocks/>
          </p:cNvCxnSpPr>
          <p:nvPr/>
        </p:nvCxnSpPr>
        <p:spPr>
          <a:xfrm flipV="1">
            <a:off x="1448953" y="3731164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/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8C91C-768D-DE41-9B90-7D5FD4EF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0" y="2992382"/>
                <a:ext cx="2258375" cy="461665"/>
              </a:xfrm>
              <a:prstGeom prst="rect">
                <a:avLst/>
              </a:prstGeom>
              <a:blipFill>
                <a:blip r:embed="rId21"/>
                <a:stretch>
                  <a:fillRect l="-559" b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70C4E51-BA6E-964B-87F2-96FAD9D33905}"/>
              </a:ext>
            </a:extLst>
          </p:cNvPr>
          <p:cNvSpPr txBox="1"/>
          <p:nvPr/>
        </p:nvSpPr>
        <p:spPr>
          <a:xfrm>
            <a:off x="6985714" y="6176963"/>
            <a:ext cx="258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i="1" dirty="0">
                <a:solidFill>
                  <a:srgbClr val="FF0000"/>
                </a:solidFill>
              </a:rPr>
              <a:t>After</a:t>
            </a:r>
            <a:r>
              <a:rPr lang="en-QA" sz="2400" b="1" dirty="0">
                <a:solidFill>
                  <a:srgbClr val="FF0000"/>
                </a:solidFill>
              </a:rPr>
              <a:t> Vectorization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3BD66E52-FCBD-4E41-A0F4-329F3407D61E}"/>
              </a:ext>
            </a:extLst>
          </p:cNvPr>
          <p:cNvSpPr/>
          <p:nvPr/>
        </p:nvSpPr>
        <p:spPr>
          <a:xfrm rot="5400000">
            <a:off x="8272213" y="3929556"/>
            <a:ext cx="191243" cy="4193637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8BA0C7-107E-BE4F-8817-4FD180B1B440}"/>
              </a:ext>
            </a:extLst>
          </p:cNvPr>
          <p:cNvSpPr txBox="1"/>
          <p:nvPr/>
        </p:nvSpPr>
        <p:spPr>
          <a:xfrm>
            <a:off x="6586503" y="2811593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i="1" dirty="0">
                <a:solidFill>
                  <a:srgbClr val="0070C0"/>
                </a:solidFill>
              </a:rPr>
              <a:t>No Explicit Loop!</a:t>
            </a:r>
          </a:p>
        </p:txBody>
      </p:sp>
    </p:spTree>
    <p:extLst>
      <p:ext uri="{BB962C8B-B14F-4D97-AF65-F5344CB8AC3E}">
        <p14:creationId xmlns:p14="http://schemas.microsoft.com/office/powerpoint/2010/main" val="397404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Next Monday’s Lecture…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8812318" y="5338502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ket 2">
            <a:extLst>
              <a:ext uri="{FF2B5EF4-FFF2-40B4-BE49-F238E27FC236}">
                <a16:creationId xmlns:a16="http://schemas.microsoft.com/office/drawing/2014/main" id="{0AF33518-E605-9543-BEFF-7A487075E302}"/>
              </a:ext>
            </a:extLst>
          </p:cNvPr>
          <p:cNvSpPr/>
          <p:nvPr/>
        </p:nvSpPr>
        <p:spPr>
          <a:xfrm rot="5400000">
            <a:off x="9012082" y="2331348"/>
            <a:ext cx="170227" cy="5585459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7821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Towards 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Technically, logistic regression is a </a:t>
            </a:r>
            <a:r>
              <a:rPr lang="en-GB" b="1" dirty="0">
                <a:solidFill>
                  <a:srgbClr val="92D050"/>
                </a:solidFill>
              </a:rPr>
              <a:t>neural network </a:t>
            </a:r>
            <a:r>
              <a:rPr lang="en-GB" dirty="0"/>
              <a:t>with only 1 neuron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CE55D1-3AAD-DB42-A998-F50B556E3101}"/>
              </a:ext>
            </a:extLst>
          </p:cNvPr>
          <p:cNvSpPr/>
          <p:nvPr/>
        </p:nvSpPr>
        <p:spPr>
          <a:xfrm>
            <a:off x="2776645" y="3964803"/>
            <a:ext cx="2375065" cy="5258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21D851-1490-D44D-9C0B-B9629990B9F0}"/>
              </a:ext>
            </a:extLst>
          </p:cNvPr>
          <p:cNvCxnSpPr/>
          <p:nvPr/>
        </p:nvCxnSpPr>
        <p:spPr>
          <a:xfrm>
            <a:off x="1767243" y="3416924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251EA2-20BA-ED44-B9E7-57C8D51DA2A2}"/>
              </a:ext>
            </a:extLst>
          </p:cNvPr>
          <p:cNvCxnSpPr>
            <a:cxnSpLocks/>
          </p:cNvCxnSpPr>
          <p:nvPr/>
        </p:nvCxnSpPr>
        <p:spPr>
          <a:xfrm>
            <a:off x="1767243" y="4224446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1F6F5A-0C23-A949-A2A4-4D32AA2A3EB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767243" y="4224447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/>
              <p:nvPr/>
            </p:nvSpPr>
            <p:spPr>
              <a:xfrm>
                <a:off x="1254539" y="3157915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D443D2-4BA1-AD49-BBCC-A88AE92F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3157915"/>
                <a:ext cx="51270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/>
              <p:nvPr/>
            </p:nvSpPr>
            <p:spPr>
              <a:xfrm>
                <a:off x="1254539" y="3964803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A9FEAD-431F-4344-88C3-350EC9BED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3964803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/>
              <p:nvPr/>
            </p:nvSpPr>
            <p:spPr>
              <a:xfrm>
                <a:off x="1254539" y="481714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B4A921-D3F3-D94A-BFC8-EB8A1E3C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4817140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8002A7-2E49-E641-AF8A-B0F0AFDE3FD9}"/>
              </a:ext>
            </a:extLst>
          </p:cNvPr>
          <p:cNvCxnSpPr>
            <a:cxnSpLocks/>
          </p:cNvCxnSpPr>
          <p:nvPr/>
        </p:nvCxnSpPr>
        <p:spPr>
          <a:xfrm>
            <a:off x="5168298" y="4244534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/>
              <p:nvPr/>
            </p:nvSpPr>
            <p:spPr>
              <a:xfrm>
                <a:off x="1921223" y="3302584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C1374-31D3-8C49-B344-968E1FFF8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23" y="3302584"/>
                <a:ext cx="4923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/>
              <p:nvPr/>
            </p:nvSpPr>
            <p:spPr>
              <a:xfrm>
                <a:off x="1888073" y="3828472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42780D-6D70-4C45-A5CA-B5E24A481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73" y="3828472"/>
                <a:ext cx="52552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/>
              <p:nvPr/>
            </p:nvSpPr>
            <p:spPr>
              <a:xfrm>
                <a:off x="1910516" y="4224446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EAECFE-8517-074A-ABAC-18D7AB909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516" y="4224446"/>
                <a:ext cx="5255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/>
              <p:nvPr/>
            </p:nvSpPr>
            <p:spPr>
              <a:xfrm>
                <a:off x="2817749" y="3988553"/>
                <a:ext cx="1145698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97488-B7CD-5C43-A84A-30AFA5831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749" y="3988553"/>
                <a:ext cx="1145698" cy="4056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/>
              <p:nvPr/>
            </p:nvSpPr>
            <p:spPr>
              <a:xfrm>
                <a:off x="5702688" y="4024391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8006D-AB6F-DC4A-BE48-6EE1C7616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88" y="4024391"/>
                <a:ext cx="53194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13E812-8598-0B4C-9CD3-074D76179647}"/>
              </a:ext>
            </a:extLst>
          </p:cNvPr>
          <p:cNvCxnSpPr>
            <a:cxnSpLocks/>
            <a:stCxn id="33" idx="3"/>
            <a:endCxn id="4" idx="2"/>
          </p:cNvCxnSpPr>
          <p:nvPr/>
        </p:nvCxnSpPr>
        <p:spPr>
          <a:xfrm>
            <a:off x="1767243" y="2765277"/>
            <a:ext cx="1009402" cy="146246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/>
              <p:nvPr/>
            </p:nvSpPr>
            <p:spPr>
              <a:xfrm>
                <a:off x="1254539" y="256522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A26E9-874F-A44D-A164-8D398CFE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2565222"/>
                <a:ext cx="51270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/>
              <p:nvPr/>
            </p:nvSpPr>
            <p:spPr>
              <a:xfrm>
                <a:off x="1921223" y="2750580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84198-977D-EC4C-A854-4E94DF34D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23" y="2750580"/>
                <a:ext cx="49237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C2AFB4-D07D-E54B-870E-E6BAB71F8442}"/>
              </a:ext>
            </a:extLst>
          </p:cNvPr>
          <p:cNvCxnSpPr>
            <a:endCxn id="4" idx="4"/>
          </p:cNvCxnSpPr>
          <p:nvPr/>
        </p:nvCxnSpPr>
        <p:spPr>
          <a:xfrm>
            <a:off x="3963447" y="3964803"/>
            <a:ext cx="731" cy="5258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/>
              <p:nvPr/>
            </p:nvSpPr>
            <p:spPr>
              <a:xfrm>
                <a:off x="3874832" y="3994067"/>
                <a:ext cx="12424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DA064E-5131-FC4D-8E83-EB470A112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832" y="3994067"/>
                <a:ext cx="1242456" cy="400110"/>
              </a:xfrm>
              <a:prstGeom prst="rect">
                <a:avLst/>
              </a:prstGeom>
              <a:blipFill>
                <a:blip r:embed="rId1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FDCC2203-3DF1-F548-BD12-22FB56446F57}"/>
              </a:ext>
            </a:extLst>
          </p:cNvPr>
          <p:cNvSpPr/>
          <p:nvPr/>
        </p:nvSpPr>
        <p:spPr>
          <a:xfrm>
            <a:off x="6262986" y="2698494"/>
            <a:ext cx="475013" cy="309208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08E00D-683D-9346-BD7D-75B09191479F}"/>
              </a:ext>
            </a:extLst>
          </p:cNvPr>
          <p:cNvSpPr/>
          <p:nvPr/>
        </p:nvSpPr>
        <p:spPr>
          <a:xfrm>
            <a:off x="8604862" y="3785058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/>
          <p:nvPr/>
        </p:nvCxnSpPr>
        <p:spPr>
          <a:xfrm>
            <a:off x="7595459" y="3416924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</p:cNvCxnSpPr>
          <p:nvPr/>
        </p:nvCxnSpPr>
        <p:spPr>
          <a:xfrm>
            <a:off x="7595459" y="4224446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80D161-64AE-CE41-8C99-F1BBDC904B59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7595459" y="4224447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/>
              <p:nvPr/>
            </p:nvSpPr>
            <p:spPr>
              <a:xfrm>
                <a:off x="7082755" y="3157915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3157915"/>
                <a:ext cx="512704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/>
              <p:nvPr/>
            </p:nvSpPr>
            <p:spPr>
              <a:xfrm>
                <a:off x="7082755" y="3964803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3964803"/>
                <a:ext cx="512704" cy="400110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/>
              <p:nvPr/>
            </p:nvSpPr>
            <p:spPr>
              <a:xfrm>
                <a:off x="7082755" y="481714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4817140"/>
                <a:ext cx="512704" cy="400110"/>
              </a:xfrm>
              <a:prstGeom prst="rect">
                <a:avLst/>
              </a:prstGeom>
              <a:blipFill>
                <a:blip r:embed="rId1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7587B2-9428-6F46-9046-FF5AAAD3939A}"/>
              </a:ext>
            </a:extLst>
          </p:cNvPr>
          <p:cNvCxnSpPr>
            <a:cxnSpLocks/>
          </p:cNvCxnSpPr>
          <p:nvPr/>
        </p:nvCxnSpPr>
        <p:spPr>
          <a:xfrm>
            <a:off x="9364882" y="4164858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/>
              <p:nvPr/>
            </p:nvSpPr>
            <p:spPr>
              <a:xfrm>
                <a:off x="7749439" y="3315647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439" y="3315647"/>
                <a:ext cx="492378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/>
              <p:nvPr/>
            </p:nvSpPr>
            <p:spPr>
              <a:xfrm>
                <a:off x="7716289" y="3828472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289" y="3828472"/>
                <a:ext cx="567207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/>
              <p:nvPr/>
            </p:nvSpPr>
            <p:spPr>
              <a:xfrm>
                <a:off x="7738732" y="4224446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32" y="4224446"/>
                <a:ext cx="567207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/>
              <p:nvPr/>
            </p:nvSpPr>
            <p:spPr>
              <a:xfrm>
                <a:off x="9881084" y="3942595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084" y="3942595"/>
                <a:ext cx="396262" cy="400110"/>
              </a:xfrm>
              <a:prstGeom prst="rect">
                <a:avLst/>
              </a:prstGeom>
              <a:blipFill>
                <a:blip r:embed="rId19"/>
                <a:stretch>
                  <a:fillRect t="-6250" b="-937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/>
              <p:nvPr/>
            </p:nvSpPr>
            <p:spPr>
              <a:xfrm>
                <a:off x="7710250" y="2789769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250" y="2789769"/>
                <a:ext cx="492378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8EB0FB-898D-1943-90C0-21DAC9B88F33}"/>
              </a:ext>
            </a:extLst>
          </p:cNvPr>
          <p:cNvCxnSpPr>
            <a:cxnSpLocks/>
            <a:stCxn id="29" idx="0"/>
            <a:endCxn id="29" idx="4"/>
          </p:cNvCxnSpPr>
          <p:nvPr/>
        </p:nvCxnSpPr>
        <p:spPr>
          <a:xfrm>
            <a:off x="8984872" y="3785058"/>
            <a:ext cx="0" cy="75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/>
              <p:nvPr/>
            </p:nvSpPr>
            <p:spPr>
              <a:xfrm>
                <a:off x="8705976" y="4029886"/>
                <a:ext cx="1907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976" y="4029886"/>
                <a:ext cx="190758" cy="307777"/>
              </a:xfrm>
              <a:prstGeom prst="rect">
                <a:avLst/>
              </a:prstGeom>
              <a:blipFill>
                <a:blip r:embed="rId21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/>
              <p:nvPr/>
            </p:nvSpPr>
            <p:spPr>
              <a:xfrm>
                <a:off x="9060462" y="4029885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462" y="4029885"/>
                <a:ext cx="216406" cy="307777"/>
              </a:xfrm>
              <a:prstGeom prst="rect">
                <a:avLst/>
              </a:prstGeom>
              <a:blipFill>
                <a:blip r:embed="rId22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FDDCA95F-6432-2C44-9D70-9E2734178304}"/>
              </a:ext>
            </a:extLst>
          </p:cNvPr>
          <p:cNvSpPr txBox="1"/>
          <p:nvPr/>
        </p:nvSpPr>
        <p:spPr>
          <a:xfrm>
            <a:off x="3390598" y="4641322"/>
            <a:ext cx="1142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Nueron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D02FDE-DBA6-C14F-830A-FAB5C78AD4D6}"/>
                  </a:ext>
                </a:extLst>
              </p:cNvPr>
              <p:cNvSpPr/>
              <p:nvPr/>
            </p:nvSpPr>
            <p:spPr>
              <a:xfrm>
                <a:off x="6568844" y="5194452"/>
                <a:ext cx="6096000" cy="1569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QA" sz="2400" dirty="0"/>
                  <a:t>Using the notations in the neural network literature, </a:t>
                </a:r>
                <a:r>
                  <a:rPr lang="en-US" sz="2400" dirty="0"/>
                  <a:t>w</a:t>
                </a:r>
                <a:r>
                  <a:rPr lang="en-QA" sz="2400" dirty="0"/>
                  <a:t>here </a:t>
                </a:r>
                <a14:m>
                  <m:oMath xmlns:m="http://schemas.openxmlformats.org/officeDocument/2006/math">
                    <m:r>
                      <a:rPr lang="en-QA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br>
                  <a:rPr lang="en-GB" sz="2400" dirty="0"/>
                </a:br>
                <a:r>
                  <a:rPr lang="en-QA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QA" sz="2400" dirty="0"/>
                  <a:t> is not part of this vector here),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QA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QA" sz="2400" dirty="0"/>
                  <a:t>, </a:t>
                </a:r>
                <a:br>
                  <a:rPr lang="en-QA" sz="2400" dirty="0"/>
                </a:br>
                <a:r>
                  <a:rPr lang="en-QA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D02FDE-DBA6-C14F-830A-FAB5C78AD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844" y="5194452"/>
                <a:ext cx="6096000" cy="1569660"/>
              </a:xfrm>
              <a:prstGeom prst="rect">
                <a:avLst/>
              </a:prstGeom>
              <a:blipFill>
                <a:blip r:embed="rId23"/>
                <a:stretch>
                  <a:fillRect l="-1663" t="-2400" b="-8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1C5B00A1-2F9E-5747-8804-F9511602EB32}"/>
              </a:ext>
            </a:extLst>
          </p:cNvPr>
          <p:cNvSpPr txBox="1"/>
          <p:nvPr/>
        </p:nvSpPr>
        <p:spPr>
          <a:xfrm>
            <a:off x="8457683" y="4641321"/>
            <a:ext cx="1142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Nueron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A19674E-FA5C-7443-83EB-A9EAC5FE767E}"/>
                  </a:ext>
                </a:extLst>
              </p:cNvPr>
              <p:cNvSpPr txBox="1"/>
              <p:nvPr/>
            </p:nvSpPr>
            <p:spPr>
              <a:xfrm>
                <a:off x="7065179" y="254916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A19674E-FA5C-7443-83EB-A9EAC5FE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179" y="2549160"/>
                <a:ext cx="396262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2D1B95E1-2223-0642-A2C1-A4E4AB60072D}"/>
              </a:ext>
            </a:extLst>
          </p:cNvPr>
          <p:cNvCxnSpPr>
            <a:cxnSpLocks/>
          </p:cNvCxnSpPr>
          <p:nvPr/>
        </p:nvCxnSpPr>
        <p:spPr>
          <a:xfrm flipV="1">
            <a:off x="8202628" y="2698495"/>
            <a:ext cx="694106" cy="266837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8534304-29F1-C341-9396-112129B2642F}"/>
              </a:ext>
            </a:extLst>
          </p:cNvPr>
          <p:cNvSpPr txBox="1"/>
          <p:nvPr/>
        </p:nvSpPr>
        <p:spPr>
          <a:xfrm>
            <a:off x="8918395" y="2460098"/>
            <a:ext cx="2262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/>
              <a:t>Denoted as </a:t>
            </a:r>
            <a:r>
              <a:rPr lang="en-QA" sz="2400" b="1" i="1" dirty="0">
                <a:solidFill>
                  <a:srgbClr val="00B0F0"/>
                </a:solidFill>
              </a:rPr>
              <a:t>bias</a:t>
            </a:r>
            <a:r>
              <a:rPr lang="en-QA" sz="2400" dirty="0"/>
              <a:t> 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27F4E99-DEF8-BC43-B4C8-5024AD50F5F0}"/>
              </a:ext>
            </a:extLst>
          </p:cNvPr>
          <p:cNvCxnSpPr>
            <a:cxnSpLocks/>
          </p:cNvCxnSpPr>
          <p:nvPr/>
        </p:nvCxnSpPr>
        <p:spPr>
          <a:xfrm>
            <a:off x="7595459" y="2765277"/>
            <a:ext cx="1009403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2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Towards 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Technically, logistic regression is a </a:t>
            </a:r>
            <a:r>
              <a:rPr lang="en-GB" b="1" dirty="0">
                <a:solidFill>
                  <a:srgbClr val="92D050"/>
                </a:solidFill>
              </a:rPr>
              <a:t>neural network </a:t>
            </a:r>
            <a:r>
              <a:rPr lang="en-GB" dirty="0"/>
              <a:t>with only 1 neuron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08E00D-683D-9346-BD7D-75B09191479F}"/>
              </a:ext>
            </a:extLst>
          </p:cNvPr>
          <p:cNvSpPr/>
          <p:nvPr/>
        </p:nvSpPr>
        <p:spPr>
          <a:xfrm>
            <a:off x="2774084" y="3785058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/>
          <p:nvPr/>
        </p:nvCxnSpPr>
        <p:spPr>
          <a:xfrm>
            <a:off x="1764681" y="3416924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</p:cNvCxnSpPr>
          <p:nvPr/>
        </p:nvCxnSpPr>
        <p:spPr>
          <a:xfrm>
            <a:off x="1764681" y="4224446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80D161-64AE-CE41-8C99-F1BBDC904B59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1764681" y="4224447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/>
              <p:nvPr/>
            </p:nvSpPr>
            <p:spPr>
              <a:xfrm>
                <a:off x="1251977" y="3157915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77" y="3157915"/>
                <a:ext cx="51270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/>
              <p:nvPr/>
            </p:nvSpPr>
            <p:spPr>
              <a:xfrm>
                <a:off x="1251977" y="3964803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77" y="3964803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/>
              <p:nvPr/>
            </p:nvSpPr>
            <p:spPr>
              <a:xfrm>
                <a:off x="1251977" y="481714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77" y="4817140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7587B2-9428-6F46-9046-FF5AAAD3939A}"/>
              </a:ext>
            </a:extLst>
          </p:cNvPr>
          <p:cNvCxnSpPr>
            <a:cxnSpLocks/>
          </p:cNvCxnSpPr>
          <p:nvPr/>
        </p:nvCxnSpPr>
        <p:spPr>
          <a:xfrm>
            <a:off x="3534104" y="4164858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/>
              <p:nvPr/>
            </p:nvSpPr>
            <p:spPr>
              <a:xfrm>
                <a:off x="1918661" y="3315647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661" y="3315647"/>
                <a:ext cx="4923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/>
              <p:nvPr/>
            </p:nvSpPr>
            <p:spPr>
              <a:xfrm>
                <a:off x="1885511" y="3828472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511" y="3828472"/>
                <a:ext cx="56720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/>
              <p:nvPr/>
            </p:nvSpPr>
            <p:spPr>
              <a:xfrm>
                <a:off x="1907954" y="4224446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954" y="4224446"/>
                <a:ext cx="56720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/>
              <p:nvPr/>
            </p:nvSpPr>
            <p:spPr>
              <a:xfrm>
                <a:off x="4050306" y="3942595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306" y="3942595"/>
                <a:ext cx="396262" cy="400110"/>
              </a:xfrm>
              <a:prstGeom prst="rect">
                <a:avLst/>
              </a:prstGeom>
              <a:blipFill>
                <a:blip r:embed="rId8"/>
                <a:stretch>
                  <a:fillRect t="-6250" b="-937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7E48F2-CAFB-F948-8C22-A5D2BB0647DC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1764681" y="2765277"/>
            <a:ext cx="1009403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/>
              <p:nvPr/>
            </p:nvSpPr>
            <p:spPr>
              <a:xfrm>
                <a:off x="1918661" y="2750580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661" y="2750580"/>
                <a:ext cx="49237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8EB0FB-898D-1943-90C0-21DAC9B88F33}"/>
              </a:ext>
            </a:extLst>
          </p:cNvPr>
          <p:cNvCxnSpPr>
            <a:cxnSpLocks/>
            <a:stCxn id="29" idx="0"/>
            <a:endCxn id="29" idx="4"/>
          </p:cNvCxnSpPr>
          <p:nvPr/>
        </p:nvCxnSpPr>
        <p:spPr>
          <a:xfrm>
            <a:off x="3154094" y="3785058"/>
            <a:ext cx="0" cy="75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/>
              <p:nvPr/>
            </p:nvSpPr>
            <p:spPr>
              <a:xfrm>
                <a:off x="2875198" y="4029886"/>
                <a:ext cx="1907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198" y="4029886"/>
                <a:ext cx="190758" cy="307777"/>
              </a:xfrm>
              <a:prstGeom prst="rect">
                <a:avLst/>
              </a:prstGeom>
              <a:blipFill>
                <a:blip r:embed="rId10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/>
              <p:nvPr/>
            </p:nvSpPr>
            <p:spPr>
              <a:xfrm>
                <a:off x="3229684" y="4029885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84" y="4029885"/>
                <a:ext cx="216406" cy="307777"/>
              </a:xfrm>
              <a:prstGeom prst="rect">
                <a:avLst/>
              </a:prstGeom>
              <a:blipFill>
                <a:blip r:embed="rId11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DCFDDA8-87BB-B548-9076-65462EB6525D}"/>
                  </a:ext>
                </a:extLst>
              </p:cNvPr>
              <p:cNvSpPr txBox="1"/>
              <p:nvPr/>
            </p:nvSpPr>
            <p:spPr>
              <a:xfrm>
                <a:off x="5627168" y="2583869"/>
                <a:ext cx="6076856" cy="1124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Q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dirty="0"/>
              </a:p>
              <a:p>
                <a:endParaRPr lang="en-QA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DCFDDA8-87BB-B548-9076-65462EB65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168" y="2583869"/>
                <a:ext cx="6076856" cy="1124731"/>
              </a:xfrm>
              <a:prstGeom prst="rect">
                <a:avLst/>
              </a:prstGeom>
              <a:blipFill>
                <a:blip r:embed="rId12"/>
                <a:stretch>
                  <a:fillRect l="-626" r="-8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B8055D4-8F25-3144-8EA0-77E9B3D1EF7A}"/>
                  </a:ext>
                </a:extLst>
              </p:cNvPr>
              <p:cNvSpPr/>
              <p:nvPr/>
            </p:nvSpPr>
            <p:spPr>
              <a:xfrm>
                <a:off x="7148809" y="3816534"/>
                <a:ext cx="34410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QA" sz="2000" dirty="0"/>
                  <a:t>+</a:t>
                </a:r>
                <a:r>
                  <a:rPr lang="en-GB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QA" sz="20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B8055D4-8F25-3144-8EA0-77E9B3D1E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809" y="3816534"/>
                <a:ext cx="3441007" cy="400110"/>
              </a:xfrm>
              <a:prstGeom prst="rect">
                <a:avLst/>
              </a:prstGeom>
              <a:blipFill>
                <a:blip r:embed="rId13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B80514C-C0A0-A54B-A42B-F0B9649708C9}"/>
                  </a:ext>
                </a:extLst>
              </p:cNvPr>
              <p:cNvSpPr/>
              <p:nvPr/>
            </p:nvSpPr>
            <p:spPr>
              <a:xfrm>
                <a:off x="7096557" y="4476726"/>
                <a:ext cx="3377591" cy="68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QA" sz="2000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QA" sz="2000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B80514C-C0A0-A54B-A42B-F0B964970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557" y="4476726"/>
                <a:ext cx="3377591" cy="680827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/>
              <p:nvPr/>
            </p:nvSpPr>
            <p:spPr>
              <a:xfrm>
                <a:off x="1254539" y="256522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9" y="2565222"/>
                <a:ext cx="396262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/>
              <p:nvPr/>
            </p:nvSpPr>
            <p:spPr>
              <a:xfrm>
                <a:off x="3229684" y="2851750"/>
                <a:ext cx="1464568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84" y="2851750"/>
                <a:ext cx="1464568" cy="313291"/>
              </a:xfrm>
              <a:prstGeom prst="rect">
                <a:avLst/>
              </a:prstGeom>
              <a:blipFill>
                <a:blip r:embed="rId16"/>
                <a:stretch>
                  <a:fillRect l="-1724" r="-3448" b="-769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/>
              <p:nvPr/>
            </p:nvSpPr>
            <p:spPr>
              <a:xfrm>
                <a:off x="3337887" y="5113771"/>
                <a:ext cx="10577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887" y="5113771"/>
                <a:ext cx="1057790" cy="307777"/>
              </a:xfrm>
              <a:prstGeom prst="rect">
                <a:avLst/>
              </a:prstGeom>
              <a:blipFill>
                <a:blip r:embed="rId17"/>
                <a:stretch>
                  <a:fillRect l="-3571" r="-7143" b="-32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2253C65F-661A-BB41-98E5-122A1466B777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2760236" y="3437101"/>
            <a:ext cx="803126" cy="382445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3F7EBE1A-FD94-F842-939E-1A1A25FE327C}"/>
              </a:ext>
            </a:extLst>
          </p:cNvPr>
          <p:cNvCxnSpPr>
            <a:cxnSpLocks/>
            <a:stCxn id="53" idx="2"/>
          </p:cNvCxnSpPr>
          <p:nvPr/>
        </p:nvCxnSpPr>
        <p:spPr>
          <a:xfrm rot="16200000" flipH="1">
            <a:off x="3091513" y="4584036"/>
            <a:ext cx="630324" cy="137576"/>
          </a:xfrm>
          <a:prstGeom prst="curved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1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8" grpId="0"/>
      <p:bldP spid="6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Neural Networks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We can construct a network of neurons (i.e., a neural network) with as many </a:t>
            </a:r>
            <a:r>
              <a:rPr lang="en-GB" i="1" dirty="0"/>
              <a:t>layers,</a:t>
            </a:r>
            <a:r>
              <a:rPr lang="en-GB" dirty="0"/>
              <a:t> and neurons in any layer, as needed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8C300-1827-F249-808A-086903765A31}"/>
              </a:ext>
            </a:extLst>
          </p:cNvPr>
          <p:cNvGrpSpPr/>
          <p:nvPr/>
        </p:nvGrpSpPr>
        <p:grpSpPr>
          <a:xfrm>
            <a:off x="1185319" y="3399515"/>
            <a:ext cx="544608" cy="2005251"/>
            <a:chOff x="1185319" y="3399515"/>
            <a:chExt cx="544608" cy="200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/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64B0E4D-E2DB-3848-BE02-BB57F03B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223" y="3399515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E2AF6F-1D40-C544-A725-93EC0588A6C5}"/>
              </a:ext>
            </a:extLst>
          </p:cNvPr>
          <p:cNvGrpSpPr/>
          <p:nvPr/>
        </p:nvGrpSpPr>
        <p:grpSpPr>
          <a:xfrm>
            <a:off x="2739608" y="5453294"/>
            <a:ext cx="885910" cy="864000"/>
            <a:chOff x="2703324" y="4392954"/>
            <a:chExt cx="996649" cy="972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764C600-3D59-C843-A594-AFE8D19DE583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017829-33A6-6B42-87E0-8FAFA7140E9C}"/>
                </a:ext>
              </a:extLst>
            </p:cNvPr>
            <p:cNvCxnSpPr>
              <a:cxnSpLocks/>
              <a:stCxn id="81" idx="0"/>
              <a:endCxn id="8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FCF622-EEE5-1847-9338-D3E21A69F5C6}"/>
              </a:ext>
            </a:extLst>
          </p:cNvPr>
          <p:cNvGrpSpPr/>
          <p:nvPr/>
        </p:nvGrpSpPr>
        <p:grpSpPr>
          <a:xfrm>
            <a:off x="2739608" y="4533468"/>
            <a:ext cx="885910" cy="864000"/>
            <a:chOff x="2703324" y="4392954"/>
            <a:chExt cx="996649" cy="97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BF4D7E-A2C2-EB4E-972E-7A3E54F568A7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9C5B32-F49B-7549-9A69-E6CE7231CF57}"/>
                </a:ext>
              </a:extLst>
            </p:cNvPr>
            <p:cNvCxnSpPr>
              <a:cxnSpLocks/>
              <a:stCxn id="86" idx="0"/>
              <a:endCxn id="8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A2D9BD-A412-AD4C-BCDF-6E654FD4DB59}"/>
              </a:ext>
            </a:extLst>
          </p:cNvPr>
          <p:cNvGrpSpPr/>
          <p:nvPr/>
        </p:nvGrpSpPr>
        <p:grpSpPr>
          <a:xfrm>
            <a:off x="2744258" y="3620477"/>
            <a:ext cx="885910" cy="864000"/>
            <a:chOff x="2703324" y="4392954"/>
            <a:chExt cx="996649" cy="972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78854E-E921-D54D-8EAB-795A18A2F380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EA2090-C6E4-DE46-B147-8BC5CFBF4417}"/>
                </a:ext>
              </a:extLst>
            </p:cNvPr>
            <p:cNvCxnSpPr>
              <a:cxnSpLocks/>
              <a:stCxn id="91" idx="0"/>
              <a:endCxn id="91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F507BD-5BD6-1E40-8A93-C04179CAE9CB}"/>
              </a:ext>
            </a:extLst>
          </p:cNvPr>
          <p:cNvGrpSpPr/>
          <p:nvPr/>
        </p:nvGrpSpPr>
        <p:grpSpPr>
          <a:xfrm>
            <a:off x="2736212" y="2700534"/>
            <a:ext cx="864000" cy="864000"/>
            <a:chOff x="2703324" y="4392954"/>
            <a:chExt cx="972000" cy="972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3FF241-B3B4-F74D-96A0-D2AA5A407A6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90F163-8888-874A-9DD2-1734B6E347E1}"/>
                </a:ext>
              </a:extLst>
            </p:cNvPr>
            <p:cNvCxnSpPr>
              <a:cxnSpLocks/>
              <a:stCxn id="96" idx="0"/>
              <a:endCxn id="9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67F2986E-F424-3C44-810E-92AC6F493D11}"/>
              </a:ext>
            </a:extLst>
          </p:cNvPr>
          <p:cNvSpPr txBox="1"/>
          <p:nvPr/>
        </p:nvSpPr>
        <p:spPr>
          <a:xfrm>
            <a:off x="2699908" y="6365414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27E0989-62AD-5747-9258-5FAF519B19C4}"/>
              </a:ext>
            </a:extLst>
          </p:cNvPr>
          <p:cNvSpPr txBox="1"/>
          <p:nvPr/>
        </p:nvSpPr>
        <p:spPr>
          <a:xfrm>
            <a:off x="778256" y="5831479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</p:spTree>
    <p:extLst>
      <p:ext uri="{BB962C8B-B14F-4D97-AF65-F5344CB8AC3E}">
        <p14:creationId xmlns:p14="http://schemas.microsoft.com/office/powerpoint/2010/main" val="284006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56511</TotalTime>
  <Words>4757</Words>
  <Application>Microsoft Macintosh PowerPoint</Application>
  <PresentationFormat>Widescreen</PresentationFormat>
  <Paragraphs>1655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Cambria Math</vt:lpstr>
      <vt:lpstr>Office Theme</vt:lpstr>
      <vt:lpstr>AI for Medicine </vt:lpstr>
      <vt:lpstr>Today…</vt:lpstr>
      <vt:lpstr>Outline</vt:lpstr>
      <vt:lpstr>Linear Regression</vt:lpstr>
      <vt:lpstr>Logistic Regression</vt:lpstr>
      <vt:lpstr>Towards Neural Networks</vt:lpstr>
      <vt:lpstr>Towards Neural Networks</vt:lpstr>
      <vt:lpstr>Towards 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Outline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Vectorizing Input and All Variables</vt:lpstr>
      <vt:lpstr>Next Monday’s Lecture…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753</cp:revision>
  <dcterms:created xsi:type="dcterms:W3CDTF">2021-01-17T12:09:16Z</dcterms:created>
  <dcterms:modified xsi:type="dcterms:W3CDTF">2021-04-12T15:59:34Z</dcterms:modified>
</cp:coreProperties>
</file>